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62" r:id="rId3"/>
    <p:sldId id="264" r:id="rId4"/>
    <p:sldId id="265" r:id="rId5"/>
    <p:sldId id="266" r:id="rId6"/>
    <p:sldId id="267" r:id="rId7"/>
    <p:sldId id="263" r:id="rId8"/>
    <p:sldId id="260" r:id="rId9"/>
    <p:sldId id="261" r:id="rId10"/>
    <p:sldId id="268" r:id="rId11"/>
    <p:sldId id="269" r:id="rId12"/>
    <p:sldId id="257" r:id="rId13"/>
    <p:sldId id="258" r:id="rId14"/>
    <p:sldId id="25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5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F7E983-BB33-470E-A2F9-4E27CF0E9A7E}" type="datetimeFigureOut">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03BB2E-120D-45F1-B0DA-3E9FAFB869B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F7E983-BB33-470E-A2F9-4E27CF0E9A7E}" type="datetimeFigureOut">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03BB2E-120D-45F1-B0DA-3E9FAFB869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F7E983-BB33-470E-A2F9-4E27CF0E9A7E}" type="datetimeFigureOut">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03BB2E-120D-45F1-B0DA-3E9FAFB869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F7E983-BB33-470E-A2F9-4E27CF0E9A7E}" type="datetimeFigureOut">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03BB2E-120D-45F1-B0DA-3E9FAFB869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F7E983-BB33-470E-A2F9-4E27CF0E9A7E}" type="datetimeFigureOut">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03BB2E-120D-45F1-B0DA-3E9FAFB869B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F7E983-BB33-470E-A2F9-4E27CF0E9A7E}" type="datetimeFigureOut">
              <a:rPr lang="en-US" smtClean="0"/>
              <a:pPr/>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03BB2E-120D-45F1-B0DA-3E9FAFB869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F7E983-BB33-470E-A2F9-4E27CF0E9A7E}" type="datetimeFigureOut">
              <a:rPr lang="en-US" smtClean="0"/>
              <a:pPr/>
              <a:t>4/11/2016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03BB2E-120D-45F1-B0DA-3E9FAFB869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F7E983-BB33-470E-A2F9-4E27CF0E9A7E}" type="datetimeFigureOut">
              <a:rPr lang="en-US" smtClean="0"/>
              <a:pPr/>
              <a:t>4/11/2016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03BB2E-120D-45F1-B0DA-3E9FAFB869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F7E983-BB33-470E-A2F9-4E27CF0E9A7E}" type="datetimeFigureOut">
              <a:rPr lang="en-US" smtClean="0"/>
              <a:pPr/>
              <a:t>4/11/2016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03BB2E-120D-45F1-B0DA-3E9FAFB869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F7E983-BB33-470E-A2F9-4E27CF0E9A7E}" type="datetimeFigureOut">
              <a:rPr lang="en-US" smtClean="0"/>
              <a:pPr/>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03BB2E-120D-45F1-B0DA-3E9FAFB869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F7E983-BB33-470E-A2F9-4E27CF0E9A7E}" type="datetimeFigureOut">
              <a:rPr lang="en-US" smtClean="0"/>
              <a:pPr/>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03BB2E-120D-45F1-B0DA-3E9FAFB869B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F7E983-BB33-470E-A2F9-4E27CF0E9A7E}" type="datetimeFigureOut">
              <a:rPr lang="en-US" smtClean="0"/>
              <a:pPr/>
              <a:t>4/11/2016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03BB2E-120D-45F1-B0DA-3E9FAFB869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Rodents</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njscuba.net/zzz_biology/beaver_lodge.jpg"/>
          <p:cNvPicPr>
            <a:picLocks noChangeAspect="1" noChangeArrowheads="1"/>
          </p:cNvPicPr>
          <p:nvPr/>
        </p:nvPicPr>
        <p:blipFill>
          <a:blip r:embed="rId2" cstate="print"/>
          <a:srcRect/>
          <a:stretch>
            <a:fillRect/>
          </a:stretch>
        </p:blipFill>
        <p:spPr bwMode="auto">
          <a:xfrm>
            <a:off x="376265" y="3581400"/>
            <a:ext cx="4271935" cy="3024531"/>
          </a:xfrm>
          <a:prstGeom prst="rect">
            <a:avLst/>
          </a:prstGeom>
          <a:noFill/>
        </p:spPr>
      </p:pic>
      <p:pic>
        <p:nvPicPr>
          <p:cNvPr id="3" name="Picture 4" descr="http://www.midnightsunschool.com/primary_classrooms/AlaskaAnimals/beaver_house_inside.jpg"/>
          <p:cNvPicPr>
            <a:picLocks noChangeAspect="1" noChangeArrowheads="1"/>
          </p:cNvPicPr>
          <p:nvPr/>
        </p:nvPicPr>
        <p:blipFill>
          <a:blip r:embed="rId3" cstate="print"/>
          <a:srcRect/>
          <a:stretch>
            <a:fillRect/>
          </a:stretch>
        </p:blipFill>
        <p:spPr bwMode="auto">
          <a:xfrm>
            <a:off x="4953000" y="3505200"/>
            <a:ext cx="4114800" cy="3086100"/>
          </a:xfrm>
          <a:prstGeom prst="rect">
            <a:avLst/>
          </a:prstGeom>
          <a:noFill/>
        </p:spPr>
      </p:pic>
      <p:sp>
        <p:nvSpPr>
          <p:cNvPr id="4" name="TextBox 3"/>
          <p:cNvSpPr txBox="1"/>
          <p:nvPr/>
        </p:nvSpPr>
        <p:spPr>
          <a:xfrm>
            <a:off x="457200" y="228600"/>
            <a:ext cx="7467600" cy="2862322"/>
          </a:xfrm>
          <a:prstGeom prst="rect">
            <a:avLst/>
          </a:prstGeom>
          <a:noFill/>
        </p:spPr>
        <p:txBody>
          <a:bodyPr wrap="square" rtlCol="0">
            <a:spAutoFit/>
          </a:bodyPr>
          <a:lstStyle/>
          <a:p>
            <a:r>
              <a:rPr lang="en-US" sz="2000" b="1" u="sng" dirty="0" smtClean="0"/>
              <a:t>Structures cont.:</a:t>
            </a:r>
          </a:p>
          <a:p>
            <a:r>
              <a:rPr lang="en-US" sz="2000" dirty="0" smtClean="0"/>
              <a:t>Once a pond has been created, the beavers will begin lodge construction.  Lodges are the living quarters for a beaver family.  One family per lodge.  There may be more than one lodge in the beaver pond.  Lodges are dome-shaped islands of sticks and logs plastered with mud.  They have underwater entrances but living quarters are above the water level. The living den is about 5’ high.  Lodges can get very large.  Up to 30’ diameter and 8’ above the pond surface.  They are very strong.  Even bear proof.</a:t>
            </a:r>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imagecache6.allposters.com/LRG/26/2624/1T7MD00Z.jpg"/>
          <p:cNvPicPr>
            <a:picLocks noChangeAspect="1" noChangeArrowheads="1"/>
          </p:cNvPicPr>
          <p:nvPr/>
        </p:nvPicPr>
        <p:blipFill>
          <a:blip r:embed="rId2" cstate="print"/>
          <a:srcRect/>
          <a:stretch>
            <a:fillRect/>
          </a:stretch>
        </p:blipFill>
        <p:spPr bwMode="auto">
          <a:xfrm>
            <a:off x="5334000" y="762000"/>
            <a:ext cx="3810000" cy="2857500"/>
          </a:xfrm>
          <a:prstGeom prst="rect">
            <a:avLst/>
          </a:prstGeom>
          <a:noFill/>
        </p:spPr>
      </p:pic>
      <p:sp>
        <p:nvSpPr>
          <p:cNvPr id="3" name="TextBox 2"/>
          <p:cNvSpPr txBox="1"/>
          <p:nvPr/>
        </p:nvSpPr>
        <p:spPr>
          <a:xfrm>
            <a:off x="381000" y="685800"/>
            <a:ext cx="4800600" cy="2862322"/>
          </a:xfrm>
          <a:prstGeom prst="rect">
            <a:avLst/>
          </a:prstGeom>
          <a:noFill/>
        </p:spPr>
        <p:txBody>
          <a:bodyPr wrap="square" rtlCol="0">
            <a:spAutoFit/>
          </a:bodyPr>
          <a:lstStyle/>
          <a:p>
            <a:r>
              <a:rPr lang="en-US" sz="2000" dirty="0" smtClean="0"/>
              <a:t>Beavers stay active in the winter.  To survive when the pond surface freezes over, beavers cache branches below the surface.  When they need to eat they swim out of the lodge, pick a branch from the cache, and bring it back into the lodge to eat.  The picture to the right shows a cache that has been built up so high that it can be seen above the surface of the pond.</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hillsteadblog.files.wordpress.com/2010/04/common-muskrat_jpg.jpg"/>
          <p:cNvPicPr>
            <a:picLocks noChangeAspect="1" noChangeArrowheads="1"/>
          </p:cNvPicPr>
          <p:nvPr/>
        </p:nvPicPr>
        <p:blipFill>
          <a:blip r:embed="rId2" cstate="print"/>
          <a:srcRect/>
          <a:stretch>
            <a:fillRect/>
          </a:stretch>
        </p:blipFill>
        <p:spPr bwMode="auto">
          <a:xfrm>
            <a:off x="228600" y="228600"/>
            <a:ext cx="5476875" cy="3533776"/>
          </a:xfrm>
          <a:prstGeom prst="rect">
            <a:avLst/>
          </a:prstGeom>
          <a:noFill/>
        </p:spPr>
      </p:pic>
      <p:sp>
        <p:nvSpPr>
          <p:cNvPr id="7" name="TextBox 6"/>
          <p:cNvSpPr txBox="1"/>
          <p:nvPr/>
        </p:nvSpPr>
        <p:spPr>
          <a:xfrm>
            <a:off x="6096000" y="457200"/>
            <a:ext cx="2438400" cy="584775"/>
          </a:xfrm>
          <a:prstGeom prst="rect">
            <a:avLst/>
          </a:prstGeom>
          <a:noFill/>
        </p:spPr>
        <p:txBody>
          <a:bodyPr wrap="square" rtlCol="0">
            <a:spAutoFit/>
          </a:bodyPr>
          <a:lstStyle/>
          <a:p>
            <a:r>
              <a:rPr lang="en-US" sz="3200" dirty="0" smtClean="0"/>
              <a:t>Muskrat</a:t>
            </a:r>
            <a:endParaRPr lang="en-US" sz="3200" dirty="0"/>
          </a:p>
        </p:txBody>
      </p:sp>
      <p:sp>
        <p:nvSpPr>
          <p:cNvPr id="8" name="TextBox 7"/>
          <p:cNvSpPr txBox="1"/>
          <p:nvPr/>
        </p:nvSpPr>
        <p:spPr>
          <a:xfrm>
            <a:off x="6019800" y="1295400"/>
            <a:ext cx="2743200" cy="1477328"/>
          </a:xfrm>
          <a:prstGeom prst="rect">
            <a:avLst/>
          </a:prstGeom>
          <a:noFill/>
        </p:spPr>
        <p:txBody>
          <a:bodyPr wrap="square" rtlCol="0">
            <a:spAutoFit/>
          </a:bodyPr>
          <a:lstStyle/>
          <a:p>
            <a:r>
              <a:rPr lang="en-US" b="1" u="sng" dirty="0" smtClean="0"/>
              <a:t>Description:</a:t>
            </a:r>
            <a:r>
              <a:rPr lang="en-US" dirty="0" smtClean="0"/>
              <a:t>  22-25” long, “musk” because of the scent gland between the thighs  “rat” from the nearly hairless scaly tail.</a:t>
            </a:r>
            <a:endParaRPr lang="en-US" dirty="0"/>
          </a:p>
        </p:txBody>
      </p:sp>
      <p:sp>
        <p:nvSpPr>
          <p:cNvPr id="9" name="TextBox 8"/>
          <p:cNvSpPr txBox="1"/>
          <p:nvPr/>
        </p:nvSpPr>
        <p:spPr>
          <a:xfrm>
            <a:off x="228600" y="3962400"/>
            <a:ext cx="8458200" cy="1323439"/>
          </a:xfrm>
          <a:prstGeom prst="rect">
            <a:avLst/>
          </a:prstGeom>
          <a:noFill/>
        </p:spPr>
        <p:txBody>
          <a:bodyPr wrap="square" rtlCol="0">
            <a:spAutoFit/>
          </a:bodyPr>
          <a:lstStyle/>
          <a:p>
            <a:r>
              <a:rPr lang="en-US" sz="2000" b="1" u="sng" dirty="0" smtClean="0"/>
              <a:t>Adaptations:</a:t>
            </a:r>
          </a:p>
          <a:p>
            <a:pPr>
              <a:buFontTx/>
              <a:buChar char="-"/>
            </a:pPr>
            <a:r>
              <a:rPr lang="en-US" sz="2000" dirty="0" smtClean="0"/>
              <a:t>The tail is slightly flattened to act as a rudder when swimming.  It is used as a prop when the muskrat stands on it’s hind legs.</a:t>
            </a:r>
          </a:p>
          <a:p>
            <a:pPr>
              <a:buFontTx/>
              <a:buChar char="-"/>
            </a:pPr>
            <a:r>
              <a:rPr lang="en-US" sz="2000" dirty="0" smtClean="0"/>
              <a:t>They have webbed feet and can stay submerged for up to 15 minutes.</a:t>
            </a:r>
          </a:p>
        </p:txBody>
      </p:sp>
      <p:sp>
        <p:nvSpPr>
          <p:cNvPr id="10" name="TextBox 9"/>
          <p:cNvSpPr txBox="1"/>
          <p:nvPr/>
        </p:nvSpPr>
        <p:spPr>
          <a:xfrm>
            <a:off x="228600" y="5410200"/>
            <a:ext cx="8458200" cy="1323439"/>
          </a:xfrm>
          <a:prstGeom prst="rect">
            <a:avLst/>
          </a:prstGeom>
          <a:noFill/>
        </p:spPr>
        <p:txBody>
          <a:bodyPr wrap="square" rtlCol="0">
            <a:spAutoFit/>
          </a:bodyPr>
          <a:lstStyle/>
          <a:p>
            <a:r>
              <a:rPr lang="en-US" sz="2000" b="1" u="sng" dirty="0" smtClean="0"/>
              <a:t>Importance:</a:t>
            </a:r>
          </a:p>
          <a:p>
            <a:pPr>
              <a:buFontTx/>
              <a:buChar char="-"/>
            </a:pPr>
            <a:r>
              <a:rPr lang="en-US" sz="2000" dirty="0" smtClean="0"/>
              <a:t>Muskrats are the most abundant furbearing mammal in North America.</a:t>
            </a:r>
          </a:p>
          <a:p>
            <a:pPr>
              <a:buFontTx/>
              <a:buChar char="-"/>
            </a:pPr>
            <a:r>
              <a:rPr lang="en-US" sz="2000" dirty="0" smtClean="0"/>
              <a:t>20,000,000 harvested annually in the U.S.</a:t>
            </a:r>
          </a:p>
          <a:p>
            <a:pPr>
              <a:buFontTx/>
              <a:buChar char="-"/>
            </a:pPr>
            <a:r>
              <a:rPr lang="en-US" sz="2000" dirty="0" smtClean="0"/>
              <a:t>200,000 per year harvested in Pa.</a:t>
            </a:r>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457200"/>
            <a:ext cx="7010400" cy="3170099"/>
          </a:xfrm>
          <a:prstGeom prst="rect">
            <a:avLst/>
          </a:prstGeom>
          <a:noFill/>
        </p:spPr>
        <p:txBody>
          <a:bodyPr wrap="square" rtlCol="0">
            <a:spAutoFit/>
          </a:bodyPr>
          <a:lstStyle/>
          <a:p>
            <a:r>
              <a:rPr lang="en-US" sz="2000" b="1" u="sng" dirty="0" smtClean="0"/>
              <a:t>Structures:</a:t>
            </a:r>
          </a:p>
          <a:p>
            <a:pPr>
              <a:buFontTx/>
              <a:buChar char="-"/>
            </a:pPr>
            <a:r>
              <a:rPr lang="en-US" sz="2000" dirty="0" smtClean="0"/>
              <a:t>Muskrats build lodges similar to beaver lodges but made with vegetation such as grasses, reeds, stalks, roots, and stems instead of branches.  They are usually located in water that is under 2’ deep.</a:t>
            </a:r>
          </a:p>
          <a:p>
            <a:pPr>
              <a:buFontTx/>
              <a:buChar char="-"/>
            </a:pPr>
            <a:r>
              <a:rPr lang="en-US" sz="2000" dirty="0" smtClean="0"/>
              <a:t>Lodges have been found that are as large as 10’ across and up to 4’ above the water surface.  Some lodges have 2 chambers with 2 families living in them.</a:t>
            </a:r>
          </a:p>
          <a:p>
            <a:pPr>
              <a:buFontTx/>
              <a:buChar char="-"/>
            </a:pPr>
            <a:r>
              <a:rPr lang="en-US" sz="2000" dirty="0" smtClean="0"/>
              <a:t>Some muskrats dig burrows in stream banks instead of creating lodges.</a:t>
            </a:r>
            <a:endParaRPr lang="en-US" sz="2000" dirty="0"/>
          </a:p>
        </p:txBody>
      </p:sp>
      <p:pic>
        <p:nvPicPr>
          <p:cNvPr id="2050" name="Picture 2" descr="http://www.dnr.state.oh.us/Portals/9/images/pondm/muskratburrow_p41.jpg"/>
          <p:cNvPicPr>
            <a:picLocks noChangeAspect="1" noChangeArrowheads="1"/>
          </p:cNvPicPr>
          <p:nvPr/>
        </p:nvPicPr>
        <p:blipFill>
          <a:blip r:embed="rId2" cstate="print"/>
          <a:srcRect/>
          <a:stretch>
            <a:fillRect/>
          </a:stretch>
        </p:blipFill>
        <p:spPr bwMode="auto">
          <a:xfrm>
            <a:off x="5128242" y="3352800"/>
            <a:ext cx="2939434" cy="1905000"/>
          </a:xfrm>
          <a:prstGeom prst="rect">
            <a:avLst/>
          </a:prstGeom>
          <a:noFill/>
        </p:spPr>
      </p:pic>
      <p:pic>
        <p:nvPicPr>
          <p:cNvPr id="2052" name="Picture 4" descr="http://www.marietta.edu/~biol/biomes/images/wetlands/muskrat_lodge_2050.jpg"/>
          <p:cNvPicPr>
            <a:picLocks noChangeAspect="1" noChangeArrowheads="1"/>
          </p:cNvPicPr>
          <p:nvPr/>
        </p:nvPicPr>
        <p:blipFill>
          <a:blip r:embed="rId3" cstate="print"/>
          <a:srcRect/>
          <a:stretch>
            <a:fillRect/>
          </a:stretch>
        </p:blipFill>
        <p:spPr bwMode="auto">
          <a:xfrm>
            <a:off x="152400" y="3686174"/>
            <a:ext cx="4762500" cy="317182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www.shortcourses.com/naturelog/muskrat.jpg"/>
          <p:cNvPicPr>
            <a:picLocks noChangeAspect="1" noChangeArrowheads="1"/>
          </p:cNvPicPr>
          <p:nvPr/>
        </p:nvPicPr>
        <p:blipFill>
          <a:blip r:embed="rId2" cstate="print"/>
          <a:srcRect/>
          <a:stretch>
            <a:fillRect/>
          </a:stretch>
        </p:blipFill>
        <p:spPr bwMode="auto">
          <a:xfrm>
            <a:off x="6020045" y="990600"/>
            <a:ext cx="3123955" cy="2428875"/>
          </a:xfrm>
          <a:prstGeom prst="rect">
            <a:avLst/>
          </a:prstGeom>
          <a:noFill/>
        </p:spPr>
      </p:pic>
      <p:pic>
        <p:nvPicPr>
          <p:cNvPr id="3" name="Picture 6" descr="http://1.bp.blogspot.com/_W6Bdrh8Wnw8/SwiOSvBQoQI/AAAAAAAACCI/7PxbhJPaOdY/s1600/IMG_0001.jpg"/>
          <p:cNvPicPr>
            <a:picLocks noChangeAspect="1" noChangeArrowheads="1"/>
          </p:cNvPicPr>
          <p:nvPr/>
        </p:nvPicPr>
        <p:blipFill>
          <a:blip r:embed="rId3" cstate="print"/>
          <a:srcRect/>
          <a:stretch>
            <a:fillRect/>
          </a:stretch>
        </p:blipFill>
        <p:spPr bwMode="auto">
          <a:xfrm>
            <a:off x="4800600" y="3886200"/>
            <a:ext cx="3759200" cy="2819400"/>
          </a:xfrm>
          <a:prstGeom prst="rect">
            <a:avLst/>
          </a:prstGeom>
          <a:noFill/>
        </p:spPr>
      </p:pic>
      <p:sp>
        <p:nvSpPr>
          <p:cNvPr id="4" name="TextBox 3"/>
          <p:cNvSpPr txBox="1"/>
          <p:nvPr/>
        </p:nvSpPr>
        <p:spPr>
          <a:xfrm>
            <a:off x="609600" y="609600"/>
            <a:ext cx="4876800" cy="5016758"/>
          </a:xfrm>
          <a:prstGeom prst="rect">
            <a:avLst/>
          </a:prstGeom>
          <a:noFill/>
        </p:spPr>
        <p:txBody>
          <a:bodyPr wrap="square" rtlCol="0">
            <a:spAutoFit/>
          </a:bodyPr>
          <a:lstStyle/>
          <a:p>
            <a:r>
              <a:rPr lang="en-US" sz="2000" dirty="0" smtClean="0"/>
              <a:t>Muskrats sometimes construct smaller feeding huts near the main lodge.  There may be several of these in the area.</a:t>
            </a:r>
          </a:p>
          <a:p>
            <a:endParaRPr lang="en-US" sz="2000" dirty="0" smtClean="0"/>
          </a:p>
          <a:p>
            <a:r>
              <a:rPr lang="en-US" sz="2000" dirty="0" smtClean="0"/>
              <a:t>Muskrats are omnivores who will eat small amounts of crayfish, insects, snails, fish, frogs and carrion.</a:t>
            </a:r>
          </a:p>
          <a:p>
            <a:endParaRPr lang="en-US" sz="2000" dirty="0" smtClean="0"/>
          </a:p>
          <a:p>
            <a:r>
              <a:rPr lang="en-US" sz="2000" dirty="0" smtClean="0"/>
              <a:t>To maintain access to the surface of the pond during winter, muskrats create “push ups”.  These are areas where the push vegetation up through the ice as it is beginning to form.  The ice freezes around the “push up”.  When the muskrat needs to gain access to the surface all he needs to do is remove the plug of vegetation.</a:t>
            </a:r>
            <a:endParaRPr lang="en-US" sz="2000" dirty="0"/>
          </a:p>
        </p:txBody>
      </p:sp>
      <p:sp>
        <p:nvSpPr>
          <p:cNvPr id="5" name="TextBox 4"/>
          <p:cNvSpPr txBox="1"/>
          <p:nvPr/>
        </p:nvSpPr>
        <p:spPr>
          <a:xfrm>
            <a:off x="6629400" y="4800600"/>
            <a:ext cx="1828800" cy="369332"/>
          </a:xfrm>
          <a:prstGeom prst="rect">
            <a:avLst/>
          </a:prstGeom>
          <a:noFill/>
        </p:spPr>
        <p:txBody>
          <a:bodyPr wrap="square" rtlCol="0">
            <a:spAutoFit/>
          </a:bodyPr>
          <a:lstStyle/>
          <a:p>
            <a:r>
              <a:rPr lang="en-US" dirty="0" smtClean="0"/>
              <a:t>“Push up” in ice.</a:t>
            </a:r>
            <a:endParaRPr lang="en-US" dirty="0"/>
          </a:p>
        </p:txBody>
      </p:sp>
      <p:sp>
        <p:nvSpPr>
          <p:cNvPr id="6" name="TextBox 5"/>
          <p:cNvSpPr txBox="1"/>
          <p:nvPr/>
        </p:nvSpPr>
        <p:spPr>
          <a:xfrm>
            <a:off x="7086600" y="1219200"/>
            <a:ext cx="1447800" cy="381000"/>
          </a:xfrm>
          <a:prstGeom prst="rect">
            <a:avLst/>
          </a:prstGeom>
          <a:noFill/>
        </p:spPr>
        <p:txBody>
          <a:bodyPr wrap="square" rtlCol="0">
            <a:spAutoFit/>
          </a:bodyPr>
          <a:lstStyle/>
          <a:p>
            <a:r>
              <a:rPr lang="en-US" dirty="0" smtClean="0"/>
              <a:t>Feeding hut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219200"/>
            <a:ext cx="4114800" cy="1015663"/>
          </a:xfrm>
          <a:prstGeom prst="rect">
            <a:avLst/>
          </a:prstGeom>
          <a:noFill/>
        </p:spPr>
        <p:txBody>
          <a:bodyPr wrap="square" rtlCol="0">
            <a:spAutoFit/>
          </a:bodyPr>
          <a:lstStyle/>
          <a:p>
            <a:r>
              <a:rPr lang="en-US" sz="2000" b="1" u="sng" dirty="0" smtClean="0"/>
              <a:t>Description:</a:t>
            </a:r>
            <a:r>
              <a:rPr lang="en-US" sz="2000" dirty="0" smtClean="0"/>
              <a:t>   8 – 10” long, reddish-brown with 5 dark stripes and a slightly flattened tail. </a:t>
            </a:r>
            <a:endParaRPr lang="en-US" sz="2000" dirty="0"/>
          </a:p>
        </p:txBody>
      </p:sp>
      <p:sp>
        <p:nvSpPr>
          <p:cNvPr id="3" name="TextBox 2"/>
          <p:cNvSpPr txBox="1"/>
          <p:nvPr/>
        </p:nvSpPr>
        <p:spPr>
          <a:xfrm>
            <a:off x="457200" y="2743200"/>
            <a:ext cx="6553200" cy="3477875"/>
          </a:xfrm>
          <a:prstGeom prst="rect">
            <a:avLst/>
          </a:prstGeom>
          <a:noFill/>
        </p:spPr>
        <p:txBody>
          <a:bodyPr wrap="square" rtlCol="0">
            <a:spAutoFit/>
          </a:bodyPr>
          <a:lstStyle/>
          <a:p>
            <a:r>
              <a:rPr lang="en-US" sz="2000" b="1" u="sng" dirty="0" smtClean="0"/>
              <a:t>Adaptations:</a:t>
            </a:r>
          </a:p>
          <a:p>
            <a:pPr>
              <a:buFontTx/>
              <a:buChar char="-"/>
            </a:pPr>
            <a:r>
              <a:rPr lang="en-US" sz="2000" dirty="0" smtClean="0"/>
              <a:t>Has internal cheek pouches that it uses to collect nuts and seeds.</a:t>
            </a:r>
          </a:p>
          <a:p>
            <a:pPr>
              <a:buFontTx/>
              <a:buChar char="-"/>
            </a:pPr>
            <a:r>
              <a:rPr lang="en-US" sz="2000" dirty="0" smtClean="0"/>
              <a:t>Carries seeds and nuts into the burrow system to cache them for winter use.</a:t>
            </a:r>
          </a:p>
          <a:p>
            <a:pPr>
              <a:buFontTx/>
              <a:buChar char="-"/>
            </a:pPr>
            <a:r>
              <a:rPr lang="en-US" sz="2000" dirty="0" smtClean="0"/>
              <a:t>Chipmunks are omnivores and will eat insects, insect larva, earthworms, salamanders, snakes, frogs, bird’s eggs, and young mice &amp; birds in addition to seeds, nuts, fruits, buds and mushrooms.</a:t>
            </a:r>
          </a:p>
          <a:p>
            <a:pPr>
              <a:buFontTx/>
              <a:buChar char="-"/>
            </a:pPr>
            <a:r>
              <a:rPr lang="en-US" sz="2000" dirty="0" smtClean="0"/>
              <a:t>Have three distinct calls to warn of alarm and to defend their territory.</a:t>
            </a:r>
          </a:p>
        </p:txBody>
      </p:sp>
      <p:pic>
        <p:nvPicPr>
          <p:cNvPr id="7170" name="Picture 2" descr="http://wildnatureimages.org/sitebuildercontent/sitebuilderpictures/eastern_chipmunk_15045a.jpg"/>
          <p:cNvPicPr>
            <a:picLocks noChangeAspect="1" noChangeArrowheads="1"/>
          </p:cNvPicPr>
          <p:nvPr/>
        </p:nvPicPr>
        <p:blipFill>
          <a:blip r:embed="rId2" cstate="print"/>
          <a:srcRect/>
          <a:stretch>
            <a:fillRect/>
          </a:stretch>
        </p:blipFill>
        <p:spPr bwMode="auto">
          <a:xfrm>
            <a:off x="4527069" y="152400"/>
            <a:ext cx="4250200" cy="2667000"/>
          </a:xfrm>
          <a:prstGeom prst="rect">
            <a:avLst/>
          </a:prstGeom>
          <a:noFill/>
        </p:spPr>
      </p:pic>
      <p:pic>
        <p:nvPicPr>
          <p:cNvPr id="7172" name="Picture 4" descr="http://farm1.static.flickr.com/167/437916460_c9d3a01ef6.jpg"/>
          <p:cNvPicPr>
            <a:picLocks noChangeAspect="1" noChangeArrowheads="1"/>
          </p:cNvPicPr>
          <p:nvPr/>
        </p:nvPicPr>
        <p:blipFill>
          <a:blip r:embed="rId3" cstate="print"/>
          <a:srcRect/>
          <a:stretch>
            <a:fillRect/>
          </a:stretch>
        </p:blipFill>
        <p:spPr bwMode="auto">
          <a:xfrm>
            <a:off x="6781800" y="3124200"/>
            <a:ext cx="2133600" cy="2133600"/>
          </a:xfrm>
          <a:prstGeom prst="rect">
            <a:avLst/>
          </a:prstGeom>
          <a:noFill/>
        </p:spPr>
      </p:pic>
      <p:sp>
        <p:nvSpPr>
          <p:cNvPr id="6" name="TextBox 5"/>
          <p:cNvSpPr txBox="1"/>
          <p:nvPr/>
        </p:nvSpPr>
        <p:spPr>
          <a:xfrm>
            <a:off x="533400" y="304800"/>
            <a:ext cx="3657600" cy="646331"/>
          </a:xfrm>
          <a:prstGeom prst="rect">
            <a:avLst/>
          </a:prstGeom>
          <a:noFill/>
        </p:spPr>
        <p:txBody>
          <a:bodyPr wrap="square" rtlCol="0">
            <a:spAutoFit/>
          </a:bodyPr>
          <a:lstStyle/>
          <a:p>
            <a:r>
              <a:rPr lang="en-US" sz="3600" dirty="0" smtClean="0"/>
              <a:t>Eastern Chipmunk</a:t>
            </a:r>
            <a:endParaRPr lang="en-US"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beyondmainstreet.org/assets/easternchipmunk3.jpg"/>
          <p:cNvPicPr>
            <a:picLocks noChangeAspect="1" noChangeArrowheads="1"/>
          </p:cNvPicPr>
          <p:nvPr/>
        </p:nvPicPr>
        <p:blipFill>
          <a:blip r:embed="rId2" cstate="print"/>
          <a:srcRect/>
          <a:stretch>
            <a:fillRect/>
          </a:stretch>
        </p:blipFill>
        <p:spPr bwMode="auto">
          <a:xfrm>
            <a:off x="5013793" y="0"/>
            <a:ext cx="4130207" cy="2895600"/>
          </a:xfrm>
          <a:prstGeom prst="rect">
            <a:avLst/>
          </a:prstGeom>
          <a:noFill/>
        </p:spPr>
      </p:pic>
      <p:sp>
        <p:nvSpPr>
          <p:cNvPr id="3" name="TextBox 2"/>
          <p:cNvSpPr txBox="1"/>
          <p:nvPr/>
        </p:nvSpPr>
        <p:spPr>
          <a:xfrm>
            <a:off x="381000" y="2667000"/>
            <a:ext cx="8382000" cy="3693319"/>
          </a:xfrm>
          <a:prstGeom prst="rect">
            <a:avLst/>
          </a:prstGeom>
          <a:noFill/>
        </p:spPr>
        <p:txBody>
          <a:bodyPr wrap="square" rtlCol="0">
            <a:spAutoFit/>
          </a:bodyPr>
          <a:lstStyle/>
          <a:p>
            <a:r>
              <a:rPr lang="en-US" b="1" u="sng" dirty="0" smtClean="0"/>
              <a:t>Burrows:</a:t>
            </a:r>
          </a:p>
          <a:p>
            <a:pPr>
              <a:buFontTx/>
              <a:buChar char="-"/>
            </a:pPr>
            <a:r>
              <a:rPr lang="en-US" dirty="0" smtClean="0"/>
              <a:t>2” entrance hole with no signs of excavation.  Often hidden by a rock, stump, log, wall, or fence post.</a:t>
            </a:r>
          </a:p>
          <a:p>
            <a:pPr>
              <a:buFontTx/>
              <a:buChar char="-"/>
            </a:pPr>
            <a:r>
              <a:rPr lang="en-US" dirty="0" smtClean="0"/>
              <a:t>Burrows go straight down for several inches then level off.  They can be up to 30’ long.  They include storage and nest cavities as deep as 3’ below ground.  </a:t>
            </a:r>
          </a:p>
          <a:p>
            <a:pPr>
              <a:buFontTx/>
              <a:buChar char="-"/>
            </a:pPr>
            <a:r>
              <a:rPr lang="en-US" dirty="0" smtClean="0"/>
              <a:t>Chipmunks will enter the burrow in October or November and plug the entrances to prevent intruders and stabilize temperature.</a:t>
            </a:r>
          </a:p>
          <a:p>
            <a:pPr>
              <a:buFontTx/>
              <a:buChar char="-"/>
            </a:pPr>
            <a:r>
              <a:rPr lang="en-US" dirty="0" smtClean="0"/>
              <a:t>They store food in the nest chamber and will often nest right on top of the food.</a:t>
            </a:r>
          </a:p>
          <a:p>
            <a:pPr>
              <a:buFontTx/>
              <a:buChar char="-"/>
            </a:pPr>
            <a:r>
              <a:rPr lang="en-US" dirty="0" smtClean="0"/>
              <a:t>Chipmunks go into a torpid state (winter sleep)  Respiration slows from 60bpm to 20bpm.  Body temperature drops from 100</a:t>
            </a:r>
            <a:r>
              <a:rPr lang="en-US" baseline="30000" dirty="0" smtClean="0"/>
              <a:t>o </a:t>
            </a:r>
            <a:r>
              <a:rPr lang="en-US" dirty="0" smtClean="0"/>
              <a:t>to 45</a:t>
            </a:r>
            <a:r>
              <a:rPr lang="en-US" baseline="30000" dirty="0" smtClean="0"/>
              <a:t>o</a:t>
            </a:r>
            <a:r>
              <a:rPr lang="en-US" dirty="0" smtClean="0"/>
              <a:t>F.</a:t>
            </a:r>
          </a:p>
          <a:p>
            <a:pPr>
              <a:buFontTx/>
              <a:buChar char="-"/>
            </a:pPr>
            <a:r>
              <a:rPr lang="en-US" dirty="0" smtClean="0"/>
              <a:t>They will wake on occasions to relieve themselves of urine and feces and to feed on their cache.</a:t>
            </a:r>
          </a:p>
          <a:p>
            <a:pPr>
              <a:buFontTx/>
              <a:buChar char="-"/>
            </a:pPr>
            <a:r>
              <a:rPr lang="en-US" dirty="0" smtClean="0"/>
              <a:t>They will emerge in the Spring.</a:t>
            </a:r>
            <a:endParaRPr lang="en-US" dirty="0"/>
          </a:p>
        </p:txBody>
      </p:sp>
      <p:pic>
        <p:nvPicPr>
          <p:cNvPr id="22536" name="Picture 8" descr="http://t3.gstatic.com/images?q=tbn:ANd9GcQXhce6XHVS-M40Rkl_MoUMtPxm2XY_aD6pqIUqIbczRIvxsWxl&amp;t=1"/>
          <p:cNvPicPr>
            <a:picLocks noChangeAspect="1" noChangeArrowheads="1"/>
          </p:cNvPicPr>
          <p:nvPr/>
        </p:nvPicPr>
        <p:blipFill>
          <a:blip r:embed="rId3" cstate="print"/>
          <a:srcRect/>
          <a:stretch>
            <a:fillRect/>
          </a:stretch>
        </p:blipFill>
        <p:spPr bwMode="auto">
          <a:xfrm>
            <a:off x="3505200" y="5760719"/>
            <a:ext cx="1371600" cy="1097281"/>
          </a:xfrm>
          <a:prstGeom prst="rect">
            <a:avLst/>
          </a:prstGeom>
          <a:noFill/>
        </p:spPr>
      </p:pic>
      <p:pic>
        <p:nvPicPr>
          <p:cNvPr id="22538" name="Picture 10" descr="http://farm3.static.flickr.com/2296/2487243603_1b84bea0a3.jpg"/>
          <p:cNvPicPr>
            <a:picLocks noChangeAspect="1" noChangeArrowheads="1"/>
          </p:cNvPicPr>
          <p:nvPr/>
        </p:nvPicPr>
        <p:blipFill>
          <a:blip r:embed="rId4" cstate="print"/>
          <a:srcRect/>
          <a:stretch>
            <a:fillRect/>
          </a:stretch>
        </p:blipFill>
        <p:spPr bwMode="auto">
          <a:xfrm>
            <a:off x="1371600" y="0"/>
            <a:ext cx="3657600" cy="2743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usefilm.com/images/2/8/5/1/2851/729872-medium.jpg"/>
          <p:cNvPicPr>
            <a:picLocks noChangeAspect="1" noChangeArrowheads="1"/>
          </p:cNvPicPr>
          <p:nvPr/>
        </p:nvPicPr>
        <p:blipFill>
          <a:blip r:embed="rId2" cstate="print"/>
          <a:srcRect/>
          <a:stretch>
            <a:fillRect/>
          </a:stretch>
        </p:blipFill>
        <p:spPr bwMode="auto">
          <a:xfrm>
            <a:off x="838200" y="228600"/>
            <a:ext cx="7191910" cy="4800600"/>
          </a:xfrm>
          <a:prstGeom prst="rect">
            <a:avLst/>
          </a:prstGeom>
          <a:noFill/>
        </p:spPr>
      </p:pic>
      <p:sp>
        <p:nvSpPr>
          <p:cNvPr id="3" name="TextBox 2"/>
          <p:cNvSpPr txBox="1"/>
          <p:nvPr/>
        </p:nvSpPr>
        <p:spPr>
          <a:xfrm>
            <a:off x="914400" y="5181600"/>
            <a:ext cx="6858000" cy="461665"/>
          </a:xfrm>
          <a:prstGeom prst="rect">
            <a:avLst/>
          </a:prstGeom>
          <a:noFill/>
        </p:spPr>
        <p:txBody>
          <a:bodyPr wrap="square" rtlCol="0">
            <a:spAutoFit/>
          </a:bodyPr>
          <a:lstStyle/>
          <a:p>
            <a:r>
              <a:rPr lang="en-US" sz="2400" dirty="0" smtClean="0"/>
              <a:t>Chipmunk sleeping on top of one of his food caches.</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6" descr="http://www.wanamassa.us/wildlife/images/woodchuck.jpg"/>
          <p:cNvPicPr>
            <a:picLocks noChangeAspect="1" noChangeArrowheads="1"/>
          </p:cNvPicPr>
          <p:nvPr/>
        </p:nvPicPr>
        <p:blipFill>
          <a:blip r:embed="rId2" cstate="print"/>
          <a:srcRect/>
          <a:stretch>
            <a:fillRect/>
          </a:stretch>
        </p:blipFill>
        <p:spPr bwMode="auto">
          <a:xfrm>
            <a:off x="3733800" y="228600"/>
            <a:ext cx="3479800" cy="2609850"/>
          </a:xfrm>
          <a:prstGeom prst="rect">
            <a:avLst/>
          </a:prstGeom>
          <a:noFill/>
        </p:spPr>
      </p:pic>
      <p:sp>
        <p:nvSpPr>
          <p:cNvPr id="2" name="TextBox 1"/>
          <p:cNvSpPr txBox="1"/>
          <p:nvPr/>
        </p:nvSpPr>
        <p:spPr>
          <a:xfrm>
            <a:off x="381000" y="152400"/>
            <a:ext cx="3429000" cy="1261884"/>
          </a:xfrm>
          <a:prstGeom prst="rect">
            <a:avLst/>
          </a:prstGeom>
          <a:noFill/>
        </p:spPr>
        <p:txBody>
          <a:bodyPr wrap="square" rtlCol="0">
            <a:spAutoFit/>
          </a:bodyPr>
          <a:lstStyle/>
          <a:p>
            <a:r>
              <a:rPr lang="en-US" sz="2800" b="1" dirty="0" smtClean="0"/>
              <a:t>Woodchuck</a:t>
            </a:r>
          </a:p>
          <a:p>
            <a:r>
              <a:rPr lang="en-US" sz="2400" dirty="0" smtClean="0"/>
              <a:t>Also called Groundhog, marmot, and whistle pig.</a:t>
            </a:r>
            <a:endParaRPr lang="en-US" sz="2400" dirty="0"/>
          </a:p>
        </p:txBody>
      </p:sp>
      <p:sp>
        <p:nvSpPr>
          <p:cNvPr id="3" name="TextBox 2"/>
          <p:cNvSpPr txBox="1"/>
          <p:nvPr/>
        </p:nvSpPr>
        <p:spPr>
          <a:xfrm>
            <a:off x="228600" y="1447800"/>
            <a:ext cx="3733800" cy="1754326"/>
          </a:xfrm>
          <a:prstGeom prst="rect">
            <a:avLst/>
          </a:prstGeom>
          <a:noFill/>
        </p:spPr>
        <p:txBody>
          <a:bodyPr wrap="square" rtlCol="0">
            <a:spAutoFit/>
          </a:bodyPr>
          <a:lstStyle/>
          <a:p>
            <a:r>
              <a:rPr lang="en-US" b="1" u="sng" dirty="0" smtClean="0"/>
              <a:t>Description:  </a:t>
            </a:r>
            <a:r>
              <a:rPr lang="en-US" dirty="0" smtClean="0"/>
              <a:t>20 – 26” long, grizzled brown coloration, weighing up to 15 pounds.  Sensory organs are located on top of the head (like an aquatic animal).  Has white incisors, not orange or yellow.</a:t>
            </a:r>
          </a:p>
        </p:txBody>
      </p:sp>
      <p:sp>
        <p:nvSpPr>
          <p:cNvPr id="4" name="TextBox 3"/>
          <p:cNvSpPr txBox="1"/>
          <p:nvPr/>
        </p:nvSpPr>
        <p:spPr>
          <a:xfrm>
            <a:off x="228600" y="3200400"/>
            <a:ext cx="8229600" cy="3477875"/>
          </a:xfrm>
          <a:prstGeom prst="rect">
            <a:avLst/>
          </a:prstGeom>
          <a:noFill/>
        </p:spPr>
        <p:txBody>
          <a:bodyPr wrap="square" rtlCol="0">
            <a:spAutoFit/>
          </a:bodyPr>
          <a:lstStyle/>
          <a:p>
            <a:r>
              <a:rPr lang="en-US" sz="2000" b="1" u="sng" dirty="0" smtClean="0"/>
              <a:t>Adaptations:  </a:t>
            </a:r>
          </a:p>
          <a:p>
            <a:pPr>
              <a:buFontTx/>
              <a:buChar char="-"/>
            </a:pPr>
            <a:r>
              <a:rPr lang="en-US" sz="2000" dirty="0" smtClean="0"/>
              <a:t>Largest members of the squirrel family.  They can climb trees and descend head first.  They will climb to escape danger and to feed on fruits and leaves.</a:t>
            </a:r>
          </a:p>
          <a:p>
            <a:pPr>
              <a:buFontTx/>
              <a:buChar char="-"/>
            </a:pPr>
            <a:r>
              <a:rPr lang="en-US" sz="2000" dirty="0" smtClean="0"/>
              <a:t>Can run up to 10mph for short distances.</a:t>
            </a:r>
          </a:p>
          <a:p>
            <a:pPr>
              <a:buFontTx/>
              <a:buChar char="-"/>
            </a:pPr>
            <a:r>
              <a:rPr lang="en-US" sz="2000" dirty="0" smtClean="0"/>
              <a:t>Do not need to drink from streams or ponds.  They get the water they need from plants or after rainfall.</a:t>
            </a:r>
          </a:p>
          <a:p>
            <a:pPr>
              <a:buFontTx/>
              <a:buChar char="-"/>
            </a:pPr>
            <a:r>
              <a:rPr lang="en-US" sz="2000" dirty="0" smtClean="0"/>
              <a:t>Will stand upright on the mound of soil at the burrow entrance to “look out” for danger.</a:t>
            </a:r>
          </a:p>
          <a:p>
            <a:pPr>
              <a:buFontTx/>
              <a:buChar char="-"/>
            </a:pPr>
            <a:r>
              <a:rPr lang="en-US" sz="2000" dirty="0" smtClean="0"/>
              <a:t>Can whistle, grunt, and chatter their teeth.  </a:t>
            </a:r>
          </a:p>
          <a:p>
            <a:pPr>
              <a:buFontTx/>
              <a:buChar char="-"/>
            </a:pPr>
            <a:r>
              <a:rPr lang="en-US" sz="2000" dirty="0" smtClean="0"/>
              <a:t>They will be aggressive if you come between them and the entrance to their burrow.</a:t>
            </a:r>
            <a:endParaRPr lang="en-US" sz="2000" dirty="0"/>
          </a:p>
        </p:txBody>
      </p:sp>
      <p:pic>
        <p:nvPicPr>
          <p:cNvPr id="24578" name="Picture 2" descr="http://www.maine.gov/agriculture/pesticides/gotpests/othercritters/images/woodchuck/woodchuck.big.jpg"/>
          <p:cNvPicPr>
            <a:picLocks noChangeAspect="1" noChangeArrowheads="1"/>
          </p:cNvPicPr>
          <p:nvPr/>
        </p:nvPicPr>
        <p:blipFill>
          <a:blip r:embed="rId3" cstate="print"/>
          <a:srcRect/>
          <a:stretch>
            <a:fillRect/>
          </a:stretch>
        </p:blipFill>
        <p:spPr bwMode="auto">
          <a:xfrm>
            <a:off x="7010400" y="457200"/>
            <a:ext cx="2000053" cy="3011167"/>
          </a:xfrm>
          <a:prstGeom prst="rect">
            <a:avLst/>
          </a:prstGeom>
          <a:noFill/>
        </p:spPr>
      </p:pic>
      <p:pic>
        <p:nvPicPr>
          <p:cNvPr id="24580" name="Picture 4" descr="http://t2.gstatic.com/images?q=tbn:ANd9GcR1sOo64rPVfMm4u7OaE58-gYqtOzpDRzgUxL682L7fMVa6yzL0&amp;t=1"/>
          <p:cNvPicPr>
            <a:picLocks noChangeAspect="1" noChangeArrowheads="1"/>
          </p:cNvPicPr>
          <p:nvPr/>
        </p:nvPicPr>
        <p:blipFill>
          <a:blip r:embed="rId4" cstate="print"/>
          <a:srcRect/>
          <a:stretch>
            <a:fillRect/>
          </a:stretch>
        </p:blipFill>
        <p:spPr bwMode="auto">
          <a:xfrm>
            <a:off x="3581400" y="2286000"/>
            <a:ext cx="1659511" cy="123825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179796"/>
            <a:ext cx="7620000" cy="4678204"/>
          </a:xfrm>
          <a:prstGeom prst="rect">
            <a:avLst/>
          </a:prstGeom>
          <a:noFill/>
        </p:spPr>
        <p:txBody>
          <a:bodyPr wrap="square" rtlCol="0">
            <a:spAutoFit/>
          </a:bodyPr>
          <a:lstStyle/>
          <a:p>
            <a:r>
              <a:rPr lang="en-US" sz="2000" b="1" u="sng" dirty="0" smtClean="0"/>
              <a:t>Burrows:  </a:t>
            </a:r>
          </a:p>
          <a:p>
            <a:pPr>
              <a:buFontTx/>
              <a:buChar char="-"/>
            </a:pPr>
            <a:r>
              <a:rPr lang="en-US" sz="2000" dirty="0" smtClean="0"/>
              <a:t>Groundhogs usually have two burrow systems.  One for summer use and one for winter use.  The winter burrow is typically located in a wooded area.</a:t>
            </a:r>
          </a:p>
          <a:p>
            <a:pPr>
              <a:buFontTx/>
              <a:buChar char="-"/>
            </a:pPr>
            <a:r>
              <a:rPr lang="en-US" sz="2000" dirty="0" smtClean="0"/>
              <a:t>Groundhogs are great engineers.  They rarely have flooding or cave-ins.  </a:t>
            </a:r>
          </a:p>
          <a:p>
            <a:pPr>
              <a:buFontTx/>
              <a:buChar char="-"/>
            </a:pPr>
            <a:r>
              <a:rPr lang="en-US" sz="2000" dirty="0" smtClean="0"/>
              <a:t>Burrows are elaborate and contain side tunnels and “drop hole” entrances as well as the main entrance with a mound of soil.</a:t>
            </a:r>
          </a:p>
          <a:p>
            <a:pPr>
              <a:buFontTx/>
              <a:buChar char="-"/>
            </a:pPr>
            <a:r>
              <a:rPr lang="en-US" sz="2000" dirty="0" smtClean="0"/>
              <a:t>In the fall, groundhogs build up body fat (as much as 1/3 of their body weight) to survive the winter.</a:t>
            </a:r>
          </a:p>
          <a:p>
            <a:pPr>
              <a:buFontTx/>
              <a:buChar char="-"/>
            </a:pPr>
            <a:r>
              <a:rPr lang="en-US" sz="2000" dirty="0" smtClean="0"/>
              <a:t>Woodchucks enter the burrow in October and plug the entrances to maintain a burrow temperature of 56</a:t>
            </a:r>
            <a:r>
              <a:rPr lang="en-US" sz="2000" baseline="30000" dirty="0" smtClean="0"/>
              <a:t>o</a:t>
            </a:r>
            <a:r>
              <a:rPr lang="en-US" sz="2000" dirty="0" smtClean="0"/>
              <a:t>F and to keep out intruders.</a:t>
            </a:r>
          </a:p>
          <a:p>
            <a:pPr>
              <a:buFontTx/>
              <a:buChar char="-"/>
            </a:pPr>
            <a:r>
              <a:rPr lang="en-US" sz="2000" dirty="0" smtClean="0"/>
              <a:t>They are true hibernators.  They will wake occasionally to use the latrine and then go back into the hibernation state.</a:t>
            </a:r>
          </a:p>
          <a:p>
            <a:pPr>
              <a:buFontTx/>
              <a:buChar char="-"/>
            </a:pPr>
            <a:r>
              <a:rPr lang="en-US" sz="2000" dirty="0" smtClean="0"/>
              <a:t>They emerge from hibernation in late February or March.</a:t>
            </a:r>
          </a:p>
          <a:p>
            <a:pPr>
              <a:buFontTx/>
              <a:buChar char="-"/>
            </a:pPr>
            <a:endParaRPr lang="en-US" dirty="0" smtClean="0"/>
          </a:p>
        </p:txBody>
      </p:sp>
      <p:pic>
        <p:nvPicPr>
          <p:cNvPr id="4" name="Picture 4" descr="http://www.ag.purdue.edu/entm/wildlifehotline/images/mammals/hap_woodchucks02.gif"/>
          <p:cNvPicPr>
            <a:picLocks noChangeAspect="1" noChangeArrowheads="1"/>
          </p:cNvPicPr>
          <p:nvPr/>
        </p:nvPicPr>
        <p:blipFill>
          <a:blip r:embed="rId2" cstate="print"/>
          <a:srcRect/>
          <a:stretch>
            <a:fillRect/>
          </a:stretch>
        </p:blipFill>
        <p:spPr bwMode="auto">
          <a:xfrm>
            <a:off x="1600200" y="0"/>
            <a:ext cx="6507076" cy="2514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457200"/>
            <a:ext cx="1676400" cy="646331"/>
          </a:xfrm>
          <a:prstGeom prst="rect">
            <a:avLst/>
          </a:prstGeom>
          <a:noFill/>
        </p:spPr>
        <p:txBody>
          <a:bodyPr wrap="square" rtlCol="0">
            <a:spAutoFit/>
          </a:bodyPr>
          <a:lstStyle/>
          <a:p>
            <a:r>
              <a:rPr lang="en-US" sz="3600" dirty="0" smtClean="0"/>
              <a:t>Beaver</a:t>
            </a:r>
          </a:p>
        </p:txBody>
      </p:sp>
      <p:sp>
        <p:nvSpPr>
          <p:cNvPr id="5" name="TextBox 4"/>
          <p:cNvSpPr txBox="1"/>
          <p:nvPr/>
        </p:nvSpPr>
        <p:spPr>
          <a:xfrm>
            <a:off x="304800" y="1143000"/>
            <a:ext cx="3429000" cy="1477328"/>
          </a:xfrm>
          <a:prstGeom prst="rect">
            <a:avLst/>
          </a:prstGeom>
          <a:noFill/>
        </p:spPr>
        <p:txBody>
          <a:bodyPr wrap="square" rtlCol="0">
            <a:spAutoFit/>
          </a:bodyPr>
          <a:lstStyle/>
          <a:p>
            <a:r>
              <a:rPr lang="en-US" b="1" u="sng" dirty="0" smtClean="0"/>
              <a:t>Description:   </a:t>
            </a:r>
            <a:r>
              <a:rPr lang="en-US" dirty="0" smtClean="0"/>
              <a:t>Largest N. American rodent! </a:t>
            </a:r>
          </a:p>
          <a:p>
            <a:r>
              <a:rPr lang="en-US" dirty="0" smtClean="0"/>
              <a:t> 32 – 48” long, weighing up to 60 pounds.  Flat, scaly tail up to 20” long.</a:t>
            </a:r>
            <a:endParaRPr lang="en-US" dirty="0"/>
          </a:p>
        </p:txBody>
      </p:sp>
      <p:pic>
        <p:nvPicPr>
          <p:cNvPr id="6" name="Picture 2" descr="http://nationalzoo.si.edu/Animals/NorthAmerica/images/LargeBeaverPhoto.jpg"/>
          <p:cNvPicPr>
            <a:picLocks noChangeAspect="1" noChangeArrowheads="1"/>
          </p:cNvPicPr>
          <p:nvPr/>
        </p:nvPicPr>
        <p:blipFill>
          <a:blip r:embed="rId2" cstate="print"/>
          <a:srcRect/>
          <a:stretch>
            <a:fillRect/>
          </a:stretch>
        </p:blipFill>
        <p:spPr bwMode="auto">
          <a:xfrm>
            <a:off x="3962400" y="0"/>
            <a:ext cx="4944995" cy="3836384"/>
          </a:xfrm>
          <a:prstGeom prst="rect">
            <a:avLst/>
          </a:prstGeom>
          <a:noFill/>
        </p:spPr>
      </p:pic>
      <p:sp>
        <p:nvSpPr>
          <p:cNvPr id="7" name="TextBox 6"/>
          <p:cNvSpPr txBox="1"/>
          <p:nvPr/>
        </p:nvSpPr>
        <p:spPr>
          <a:xfrm>
            <a:off x="228600" y="2819400"/>
            <a:ext cx="8458200" cy="3785652"/>
          </a:xfrm>
          <a:prstGeom prst="rect">
            <a:avLst/>
          </a:prstGeom>
          <a:noFill/>
        </p:spPr>
        <p:txBody>
          <a:bodyPr wrap="square" rtlCol="0">
            <a:spAutoFit/>
          </a:bodyPr>
          <a:lstStyle/>
          <a:p>
            <a:r>
              <a:rPr lang="en-US" sz="2000" b="1" u="sng" dirty="0" smtClean="0"/>
              <a:t>Adaptations:</a:t>
            </a:r>
          </a:p>
          <a:p>
            <a:pPr>
              <a:buFontTx/>
              <a:buChar char="-"/>
            </a:pPr>
            <a:r>
              <a:rPr lang="en-US" sz="2000" dirty="0" smtClean="0"/>
              <a:t>Two part coat: wooly </a:t>
            </a:r>
            <a:r>
              <a:rPr lang="en-US" sz="2000" dirty="0" err="1" smtClean="0"/>
              <a:t>underfur</a:t>
            </a:r>
            <a:r>
              <a:rPr lang="en-US" sz="2000" dirty="0" smtClean="0"/>
              <a:t> with</a:t>
            </a:r>
          </a:p>
          <a:p>
            <a:r>
              <a:rPr lang="en-US" sz="2000" dirty="0" smtClean="0"/>
              <a:t> longer water-proof guard hairs.</a:t>
            </a:r>
          </a:p>
          <a:p>
            <a:pPr>
              <a:buFontTx/>
              <a:buChar char="-"/>
            </a:pPr>
            <a:r>
              <a:rPr lang="en-US" sz="2000" dirty="0" smtClean="0"/>
              <a:t>Flat tail used as a rudder when swimming, as a support (like a stool) when on land, to communicate (slap the tail on the surface of the water), as a fat storage organ, and to help regulate body temperature.  It is not used to aid in construction.</a:t>
            </a:r>
          </a:p>
          <a:p>
            <a:pPr>
              <a:buFontTx/>
              <a:buChar char="-"/>
            </a:pPr>
            <a:r>
              <a:rPr lang="en-US" sz="2000" dirty="0" smtClean="0"/>
              <a:t>Webbed feet allow them to swim 1-3 mph.  One toe on the </a:t>
            </a:r>
          </a:p>
          <a:p>
            <a:r>
              <a:rPr lang="en-US" sz="2000" dirty="0" smtClean="0"/>
              <a:t>hind foot has a double claw that is used for grooming purposes.</a:t>
            </a:r>
          </a:p>
          <a:p>
            <a:pPr>
              <a:buFontTx/>
              <a:buChar char="-"/>
            </a:pPr>
            <a:r>
              <a:rPr lang="en-US" sz="2000" dirty="0" smtClean="0"/>
              <a:t>They can stay submerged for up to 15 minutes.</a:t>
            </a:r>
          </a:p>
          <a:p>
            <a:pPr>
              <a:buFontTx/>
              <a:buChar char="-"/>
            </a:pPr>
            <a:r>
              <a:rPr lang="en-US" sz="2000" dirty="0" smtClean="0"/>
              <a:t>They have a </a:t>
            </a:r>
            <a:r>
              <a:rPr lang="en-US" sz="2000" dirty="0" err="1" smtClean="0"/>
              <a:t>valvular</a:t>
            </a:r>
            <a:r>
              <a:rPr lang="en-US" sz="2000" dirty="0" smtClean="0"/>
              <a:t> mouth with lips that close behind their incisors so they can use their teeth while under water.  </a:t>
            </a:r>
            <a:endParaRPr lang="en-US" sz="2000" dirty="0"/>
          </a:p>
        </p:txBody>
      </p:sp>
      <p:pic>
        <p:nvPicPr>
          <p:cNvPr id="8" name="Picture 4" descr="http://198.16.16.43/uploadedImages/Biology/hind%20foot.jpg"/>
          <p:cNvPicPr>
            <a:picLocks noChangeAspect="1" noChangeArrowheads="1"/>
          </p:cNvPicPr>
          <p:nvPr/>
        </p:nvPicPr>
        <p:blipFill>
          <a:blip r:embed="rId3" cstate="print"/>
          <a:srcRect/>
          <a:stretch>
            <a:fillRect/>
          </a:stretch>
        </p:blipFill>
        <p:spPr bwMode="auto">
          <a:xfrm>
            <a:off x="6858000" y="4648200"/>
            <a:ext cx="2057400" cy="128277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wdfw.wa.gov/living/species/graphics/beaver2.jpg"/>
          <p:cNvPicPr>
            <a:picLocks noChangeAspect="1" noChangeArrowheads="1"/>
          </p:cNvPicPr>
          <p:nvPr/>
        </p:nvPicPr>
        <p:blipFill>
          <a:blip r:embed="rId2" cstate="print"/>
          <a:srcRect/>
          <a:stretch>
            <a:fillRect/>
          </a:stretch>
        </p:blipFill>
        <p:spPr bwMode="auto">
          <a:xfrm>
            <a:off x="6858000" y="2133600"/>
            <a:ext cx="2057400" cy="1788846"/>
          </a:xfrm>
          <a:prstGeom prst="rect">
            <a:avLst/>
          </a:prstGeom>
          <a:noFill/>
        </p:spPr>
      </p:pic>
      <p:pic>
        <p:nvPicPr>
          <p:cNvPr id="2056" name="Picture 8" descr="beaver chops down tree"/>
          <p:cNvPicPr>
            <a:picLocks noChangeAspect="1" noChangeArrowheads="1"/>
          </p:cNvPicPr>
          <p:nvPr/>
        </p:nvPicPr>
        <p:blipFill>
          <a:blip r:embed="rId3" cstate="print"/>
          <a:srcRect/>
          <a:stretch>
            <a:fillRect/>
          </a:stretch>
        </p:blipFill>
        <p:spPr bwMode="auto">
          <a:xfrm>
            <a:off x="4800600" y="3989832"/>
            <a:ext cx="4114800" cy="2715769"/>
          </a:xfrm>
          <a:prstGeom prst="rect">
            <a:avLst/>
          </a:prstGeom>
          <a:noFill/>
        </p:spPr>
      </p:pic>
      <p:sp>
        <p:nvSpPr>
          <p:cNvPr id="6" name="TextBox 5"/>
          <p:cNvSpPr txBox="1"/>
          <p:nvPr/>
        </p:nvSpPr>
        <p:spPr>
          <a:xfrm>
            <a:off x="381000" y="381000"/>
            <a:ext cx="4495800" cy="4524315"/>
          </a:xfrm>
          <a:prstGeom prst="rect">
            <a:avLst/>
          </a:prstGeom>
          <a:noFill/>
        </p:spPr>
        <p:txBody>
          <a:bodyPr wrap="square" rtlCol="0">
            <a:spAutoFit/>
          </a:bodyPr>
          <a:lstStyle/>
          <a:p>
            <a:pPr>
              <a:buFontTx/>
              <a:buChar char="-"/>
            </a:pPr>
            <a:r>
              <a:rPr lang="en-US" dirty="0" smtClean="0"/>
              <a:t>Beavers are gregarious herbivores that live in colonies.</a:t>
            </a:r>
          </a:p>
          <a:p>
            <a:pPr>
              <a:buFontTx/>
              <a:buChar char="-"/>
            </a:pPr>
            <a:endParaRPr lang="en-US" dirty="0" smtClean="0"/>
          </a:p>
          <a:p>
            <a:r>
              <a:rPr lang="en-US" dirty="0" smtClean="0"/>
              <a:t>- Beavers use their ever-growing incisors to cut trees which they use to create dams and lodges and for food.  </a:t>
            </a:r>
          </a:p>
          <a:p>
            <a:endParaRPr lang="en-US" dirty="0" smtClean="0"/>
          </a:p>
          <a:p>
            <a:r>
              <a:rPr lang="en-US" dirty="0" smtClean="0"/>
              <a:t>- Beavers cannot control which way the tree will fall.  Sometimes trees get caught up on other trees. And yes, sometimes the beaver is killed by the falling tree.  Their top running speed is only as fast as a walking human.</a:t>
            </a:r>
          </a:p>
          <a:p>
            <a:endParaRPr lang="en-US" dirty="0" smtClean="0"/>
          </a:p>
          <a:p>
            <a:r>
              <a:rPr lang="en-US" dirty="0" smtClean="0"/>
              <a:t>- When the winter food supply in the area is depleted the beavers will move on to a new area.</a:t>
            </a:r>
            <a:endParaRPr lang="en-US" dirty="0"/>
          </a:p>
        </p:txBody>
      </p:sp>
      <p:pic>
        <p:nvPicPr>
          <p:cNvPr id="5122" name="Picture 2" descr="http://www.mnn.com/sites/default/files/user-5860/beaver-family--life-is-a-wo.jpg"/>
          <p:cNvPicPr>
            <a:picLocks noChangeAspect="1" noChangeArrowheads="1"/>
          </p:cNvPicPr>
          <p:nvPr/>
        </p:nvPicPr>
        <p:blipFill>
          <a:blip r:embed="rId4" cstate="print"/>
          <a:srcRect/>
          <a:stretch>
            <a:fillRect/>
          </a:stretch>
        </p:blipFill>
        <p:spPr bwMode="auto">
          <a:xfrm>
            <a:off x="4800600" y="0"/>
            <a:ext cx="2038350" cy="2568001"/>
          </a:xfrm>
          <a:prstGeom prst="rect">
            <a:avLst/>
          </a:prstGeom>
          <a:noFill/>
        </p:spPr>
      </p:pic>
      <p:pic>
        <p:nvPicPr>
          <p:cNvPr id="5124" name="Picture 4" descr="http://www.jetew.com/Beaver.jpg"/>
          <p:cNvPicPr>
            <a:picLocks noChangeAspect="1" noChangeArrowheads="1"/>
          </p:cNvPicPr>
          <p:nvPr/>
        </p:nvPicPr>
        <p:blipFill>
          <a:blip r:embed="rId5" cstate="print"/>
          <a:srcRect/>
          <a:stretch>
            <a:fillRect/>
          </a:stretch>
        </p:blipFill>
        <p:spPr bwMode="auto">
          <a:xfrm>
            <a:off x="381000" y="4876800"/>
            <a:ext cx="2324730" cy="183832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uge beaver dam"/>
          <p:cNvPicPr>
            <a:picLocks noChangeAspect="1" noChangeArrowheads="1"/>
          </p:cNvPicPr>
          <p:nvPr/>
        </p:nvPicPr>
        <p:blipFill>
          <a:blip r:embed="rId2" cstate="print"/>
          <a:srcRect/>
          <a:stretch>
            <a:fillRect/>
          </a:stretch>
        </p:blipFill>
        <p:spPr bwMode="auto">
          <a:xfrm>
            <a:off x="990600" y="6096"/>
            <a:ext cx="6096000" cy="4023360"/>
          </a:xfrm>
          <a:prstGeom prst="rect">
            <a:avLst/>
          </a:prstGeom>
          <a:noFill/>
        </p:spPr>
      </p:pic>
      <p:sp>
        <p:nvSpPr>
          <p:cNvPr id="6" name="TextBox 5"/>
          <p:cNvSpPr txBox="1"/>
          <p:nvPr/>
        </p:nvSpPr>
        <p:spPr>
          <a:xfrm>
            <a:off x="304800" y="4114800"/>
            <a:ext cx="7467600" cy="1938992"/>
          </a:xfrm>
          <a:prstGeom prst="rect">
            <a:avLst/>
          </a:prstGeom>
          <a:noFill/>
        </p:spPr>
        <p:txBody>
          <a:bodyPr wrap="square" rtlCol="0">
            <a:spAutoFit/>
          </a:bodyPr>
          <a:lstStyle/>
          <a:p>
            <a:r>
              <a:rPr lang="en-US" sz="2000" b="1" u="sng" dirty="0" smtClean="0"/>
              <a:t>Structures:</a:t>
            </a:r>
          </a:p>
          <a:p>
            <a:r>
              <a:rPr lang="en-US" sz="2000" dirty="0" smtClean="0"/>
              <a:t>When beavers find a suitable area, they will begin to cut trees to construct a dam.  Dams are made using branches, mud, and rocks.  Dams are built up and out to back the water up and create a pond.  Dams have been found that are up to 8’high and thousands of feet long.  The dam must be maintained daily.</a:t>
            </a:r>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ysClr val="windowText" lastClr="000000"/>
      </a:dk1>
      <a:lt1>
        <a:srgbClr val="8DB3E2"/>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449</TotalTime>
  <Words>1393</Words>
  <Application>Microsoft Office PowerPoint</Application>
  <PresentationFormat>On-screen Show (4:3)</PresentationFormat>
  <Paragraphs>78</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Rodents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District Site License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Richardk</dc:creator>
  <cp:lastModifiedBy>Kimberly Richard</cp:lastModifiedBy>
  <cp:revision>35</cp:revision>
  <dcterms:created xsi:type="dcterms:W3CDTF">2011-04-15T18:14:27Z</dcterms:created>
  <dcterms:modified xsi:type="dcterms:W3CDTF">2016-04-11T11:11:38Z</dcterms:modified>
</cp:coreProperties>
</file>