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28"/>
  </p:notesMasterIdLst>
  <p:handoutMasterIdLst>
    <p:handoutMasterId r:id="rId29"/>
  </p:handoutMasterIdLst>
  <p:sldIdLst>
    <p:sldId id="298" r:id="rId2"/>
    <p:sldId id="334" r:id="rId3"/>
    <p:sldId id="333" r:id="rId4"/>
    <p:sldId id="335" r:id="rId5"/>
    <p:sldId id="336" r:id="rId6"/>
    <p:sldId id="337" r:id="rId7"/>
    <p:sldId id="338" r:id="rId8"/>
    <p:sldId id="339" r:id="rId9"/>
    <p:sldId id="341" r:id="rId10"/>
    <p:sldId id="342" r:id="rId11"/>
    <p:sldId id="291" r:id="rId12"/>
    <p:sldId id="343" r:id="rId13"/>
    <p:sldId id="352" r:id="rId14"/>
    <p:sldId id="314" r:id="rId15"/>
    <p:sldId id="313" r:id="rId16"/>
    <p:sldId id="353" r:id="rId17"/>
    <p:sldId id="317" r:id="rId18"/>
    <p:sldId id="319" r:id="rId19"/>
    <p:sldId id="355" r:id="rId20"/>
    <p:sldId id="358" r:id="rId21"/>
    <p:sldId id="354" r:id="rId22"/>
    <p:sldId id="359" r:id="rId23"/>
    <p:sldId id="364" r:id="rId24"/>
    <p:sldId id="366" r:id="rId25"/>
    <p:sldId id="367" r:id="rId26"/>
    <p:sldId id="368" r:id="rId2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CCFF"/>
    <a:srgbClr val="FFCC99"/>
    <a:srgbClr val="FFFFCC"/>
    <a:srgbClr val="FFCCFF"/>
    <a:srgbClr val="0000CC"/>
    <a:srgbClr val="66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ＭＳ Ｐゴシック" pitchFamily="6"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ea typeface="ＭＳ Ｐゴシック" pitchFamily="6" charset="-128"/>
                <a:cs typeface="+mn-cs"/>
              </a:defRPr>
            </a:lvl1pPr>
          </a:lstStyle>
          <a:p>
            <a:pPr>
              <a:defRPr/>
            </a:pPr>
            <a:fld id="{498FD480-C214-4FED-A587-C92839E75723}" type="datetimeFigureOut">
              <a:rPr lang="en-US"/>
              <a:pPr>
                <a:defRPr/>
              </a:pPr>
              <a:t>3/30/2017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ＭＳ Ｐゴシック" pitchFamily="6"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ECFBAF-7556-4691-85FF-3D09D0AFF9F0}" type="slidenum">
              <a:rPr lang="en-US" altLang="en-US"/>
              <a:pPr/>
              <a:t>‹#›</a:t>
            </a:fld>
            <a:endParaRPr lang="en-US" altLang="en-US"/>
          </a:p>
        </p:txBody>
      </p:sp>
    </p:spTree>
    <p:extLst>
      <p:ext uri="{BB962C8B-B14F-4D97-AF65-F5344CB8AC3E}">
        <p14:creationId xmlns:p14="http://schemas.microsoft.com/office/powerpoint/2010/main" val="3918129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a:p>
        </p:txBody>
      </p:sp>
      <p:sp>
        <p:nvSpPr>
          <p:cNvPr id="5734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atin typeface="Times New Roman" charset="0"/>
                <a:ea typeface="+mn-ea"/>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0" hangingPunct="0">
              <a:defRPr sz="1200">
                <a:latin typeface="Times New Roman" charset="0"/>
                <a:ea typeface="+mn-ea"/>
                <a:cs typeface="+mn-cs"/>
              </a:defRPr>
            </a:lvl1pPr>
          </a:lstStyle>
          <a:p>
            <a:pPr>
              <a:defRPr/>
            </a:pPr>
            <a:endParaRPr lang="en-US"/>
          </a:p>
        </p:txBody>
      </p:sp>
      <p:sp>
        <p:nvSpPr>
          <p:cNvPr id="5735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vl1pPr>
          </a:lstStyle>
          <a:p>
            <a:fld id="{4476D20C-1F63-4D1B-A0D7-50C4ED5878BA}" type="slidenum">
              <a:rPr lang="en-US" altLang="en-US"/>
              <a:pPr/>
              <a:t>‹#›</a:t>
            </a:fld>
            <a:endParaRPr lang="en-US" altLang="en-US"/>
          </a:p>
        </p:txBody>
      </p:sp>
    </p:spTree>
    <p:extLst>
      <p:ext uri="{BB962C8B-B14F-4D97-AF65-F5344CB8AC3E}">
        <p14:creationId xmlns:p14="http://schemas.microsoft.com/office/powerpoint/2010/main" val="4124556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Times New Roman" panose="02020603050405020304" pitchFamily="18" charset="0"/>
              <a:ea typeface="ＭＳ Ｐゴシック" panose="020B0600070205080204" pitchFamily="34" charset="-128"/>
            </a:endParaRPr>
          </a:p>
        </p:txBody>
      </p:sp>
      <p:sp>
        <p:nvSpPr>
          <p:cNvPr id="307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A203EE4-BEEC-4CDC-9900-336B10EE3D5D}" type="slidenum">
              <a:rPr lang="en-US" altLang="en-US">
                <a:cs typeface="Arial" panose="020B0604020202020204" pitchFamily="34" charset="0"/>
              </a:rPr>
              <a:pPr>
                <a:spcBef>
                  <a:spcPct val="0"/>
                </a:spcBef>
              </a:pPr>
              <a:t>1</a:t>
            </a:fld>
            <a:endParaRPr lang="en-US" altLang="en-US">
              <a:cs typeface="Arial" panose="020B0604020202020204" pitchFamily="34" charset="0"/>
            </a:endParaRPr>
          </a:p>
        </p:txBody>
      </p:sp>
    </p:spTree>
    <p:extLst>
      <p:ext uri="{BB962C8B-B14F-4D97-AF65-F5344CB8AC3E}">
        <p14:creationId xmlns:p14="http://schemas.microsoft.com/office/powerpoint/2010/main" val="1611392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5138" indent="-465138" eaLnBrk="1" hangingPunct="1"/>
            <a:r>
              <a:rPr lang="en-US" altLang="en-US" smtClean="0">
                <a:latin typeface="Times New Roman" panose="02020603050405020304" pitchFamily="18" charset="0"/>
                <a:ea typeface="ＭＳ Ｐゴシック" panose="020B0600070205080204" pitchFamily="34" charset="-128"/>
              </a:rPr>
              <a:t>Islamic merchants were the 1</a:t>
            </a:r>
            <a:r>
              <a:rPr lang="en-US" altLang="en-US" baseline="30000" smtClean="0">
                <a:latin typeface="Times New Roman" panose="02020603050405020304" pitchFamily="18" charset="0"/>
                <a:ea typeface="ＭＳ Ｐゴシック" panose="020B0600070205080204" pitchFamily="34" charset="-128"/>
              </a:rPr>
              <a:t>st</a:t>
            </a:r>
            <a:r>
              <a:rPr lang="en-US" altLang="en-US" smtClean="0">
                <a:latin typeface="Times New Roman" panose="02020603050405020304" pitchFamily="18" charset="0"/>
                <a:ea typeface="ＭＳ Ｐゴシック" panose="020B0600070205080204" pitchFamily="34" charset="-128"/>
              </a:rPr>
              <a:t> to extensively sail in the Indian Ocean (the Spice Trade)</a:t>
            </a:r>
          </a:p>
          <a:p>
            <a:pPr marL="465138" indent="-465138" eaLnBrk="1" hangingPunct="1"/>
            <a:r>
              <a:rPr lang="en-US" altLang="en-US" smtClean="0">
                <a:latin typeface="Times New Roman" panose="02020603050405020304" pitchFamily="18" charset="0"/>
                <a:ea typeface="ＭＳ Ｐゴシック" panose="020B0600070205080204" pitchFamily="34" charset="-128"/>
              </a:rPr>
              <a:t>Chinese Admiral Zheng He &amp; the Ming </a:t>
            </a:r>
            <a:r>
              <a:rPr lang="ja-JP" altLang="en-US" smtClean="0">
                <a:latin typeface="Times New Roman" panose="02020603050405020304" pitchFamily="18" charset="0"/>
                <a:ea typeface="ＭＳ Ｐゴシック" panose="020B0600070205080204" pitchFamily="34" charset="-128"/>
              </a:rPr>
              <a:t>“</a:t>
            </a:r>
            <a:r>
              <a:rPr lang="en-US" altLang="ja-JP" smtClean="0">
                <a:latin typeface="Times New Roman" panose="02020603050405020304" pitchFamily="18" charset="0"/>
                <a:ea typeface="ＭＳ Ｐゴシック" panose="020B0600070205080204" pitchFamily="34" charset="-128"/>
              </a:rPr>
              <a:t>Treasure Fleet</a:t>
            </a:r>
            <a:r>
              <a:rPr lang="ja-JP" altLang="en-US" smtClean="0">
                <a:latin typeface="Times New Roman" panose="02020603050405020304" pitchFamily="18" charset="0"/>
                <a:ea typeface="ＭＳ Ｐゴシック" panose="020B0600070205080204" pitchFamily="34" charset="-128"/>
              </a:rPr>
              <a:t>”</a:t>
            </a:r>
            <a:r>
              <a:rPr lang="en-US" altLang="ja-JP" smtClean="0">
                <a:latin typeface="Times New Roman" panose="02020603050405020304" pitchFamily="18" charset="0"/>
                <a:ea typeface="ＭＳ Ｐゴシック" panose="020B0600070205080204" pitchFamily="34" charset="-128"/>
              </a:rPr>
              <a:t> sailed to Africa (&amp; maybe further)</a:t>
            </a:r>
          </a:p>
          <a:p>
            <a:pPr marL="465138" indent="-465138" eaLnBrk="1" hangingPunct="1"/>
            <a:r>
              <a:rPr lang="en-US" altLang="en-US" smtClean="0">
                <a:latin typeface="Times New Roman" panose="02020603050405020304" pitchFamily="18" charset="0"/>
                <a:ea typeface="ＭＳ Ｐゴシック" panose="020B0600070205080204" pitchFamily="34" charset="-128"/>
              </a:rPr>
              <a:t>But in the late 1400s, there is a new player: </a:t>
            </a:r>
            <a:r>
              <a:rPr lang="en-US" altLang="en-US" smtClean="0">
                <a:latin typeface="Times New Roman" panose="02020603050405020304" pitchFamily="18" charset="0"/>
                <a:ea typeface="ＭＳ Ｐゴシック" panose="020B0600070205080204" pitchFamily="34" charset="-128"/>
                <a:sym typeface="Wingdings" panose="05000000000000000000" pitchFamily="2" charset="2"/>
              </a:rPr>
              <a:t>European explorers</a:t>
            </a:r>
          </a:p>
          <a:p>
            <a:pPr marL="465138" indent="-465138"/>
            <a:endParaRPr lang="en-US" altLang="en-US" smtClean="0">
              <a:latin typeface="Times New Roman" panose="02020603050405020304" pitchFamily="18" charset="0"/>
              <a:ea typeface="ＭＳ Ｐゴシック" panose="020B0600070205080204" pitchFamily="34" charset="-128"/>
            </a:endParaRPr>
          </a:p>
        </p:txBody>
      </p:sp>
      <p:sp>
        <p:nvSpPr>
          <p:cNvPr id="39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FE006EA-729A-4E6D-9268-1F4DEB782C27}" type="slidenum">
              <a:rPr lang="en-US" altLang="en-US">
                <a:cs typeface="Arial" panose="020B0604020202020204" pitchFamily="34" charset="0"/>
              </a:rPr>
              <a:pPr>
                <a:spcBef>
                  <a:spcPct val="0"/>
                </a:spcBef>
              </a:pPr>
              <a:t>10</a:t>
            </a:fld>
            <a:endParaRPr lang="en-US" altLang="en-US">
              <a:cs typeface="Arial" panose="020B0604020202020204" pitchFamily="34" charset="0"/>
            </a:endParaRPr>
          </a:p>
        </p:txBody>
      </p:sp>
    </p:spTree>
    <p:extLst>
      <p:ext uri="{BB962C8B-B14F-4D97-AF65-F5344CB8AC3E}">
        <p14:creationId xmlns:p14="http://schemas.microsoft.com/office/powerpoint/2010/main" val="976906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Times New Roman" panose="02020603050405020304" pitchFamily="18" charset="0"/>
              <a:ea typeface="ＭＳ Ｐゴシック" panose="020B0600070205080204" pitchFamily="34" charset="-128"/>
            </a:endParaRP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C2B1DAF-FD05-4000-99F3-24CAB12E7194}" type="slidenum">
              <a:rPr lang="en-US" altLang="en-US">
                <a:cs typeface="Arial" panose="020B0604020202020204" pitchFamily="34" charset="0"/>
              </a:rPr>
              <a:pPr>
                <a:spcBef>
                  <a:spcPct val="0"/>
                </a:spcBef>
              </a:pPr>
              <a:t>12</a:t>
            </a:fld>
            <a:endParaRPr lang="en-US" altLang="en-US">
              <a:cs typeface="Arial" panose="020B0604020202020204" pitchFamily="34" charset="0"/>
            </a:endParaRPr>
          </a:p>
        </p:txBody>
      </p:sp>
    </p:spTree>
    <p:extLst>
      <p:ext uri="{BB962C8B-B14F-4D97-AF65-F5344CB8AC3E}">
        <p14:creationId xmlns:p14="http://schemas.microsoft.com/office/powerpoint/2010/main" val="291048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8F5F53B-4029-4130-9C84-B7070FB017FF}" type="slidenum">
              <a:rPr lang="en-US" altLang="en-US">
                <a:cs typeface="Arial" panose="020B0604020202020204" pitchFamily="34" charset="0"/>
              </a:rPr>
              <a:pPr>
                <a:spcBef>
                  <a:spcPct val="0"/>
                </a:spcBef>
              </a:pPr>
              <a:t>15</a:t>
            </a:fld>
            <a:endParaRPr lang="en-US" altLang="en-US">
              <a:cs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60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55661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29C87FC-BCEA-49AF-AEF4-728C96B1649D}" type="slidenum">
              <a:rPr lang="en-US" altLang="en-US">
                <a:cs typeface="Arial" panose="020B0604020202020204" pitchFamily="34" charset="0"/>
              </a:rPr>
              <a:pPr>
                <a:spcBef>
                  <a:spcPct val="0"/>
                </a:spcBef>
              </a:pPr>
              <a:t>17</a:t>
            </a:fld>
            <a:endParaRPr lang="en-US" altLang="en-US">
              <a:cs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CA"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54236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251A8CE-6669-4E76-BAF0-E0D18E55E74F}" type="slidenum">
              <a:rPr lang="en-US" altLang="en-US">
                <a:cs typeface="Arial" panose="020B0604020202020204" pitchFamily="34" charset="0"/>
              </a:rPr>
              <a:pPr>
                <a:spcBef>
                  <a:spcPct val="0"/>
                </a:spcBef>
              </a:pPr>
              <a:t>19</a:t>
            </a:fld>
            <a:endParaRPr lang="en-US" altLang="en-US">
              <a:cs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60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1075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mtClean="0">
                <a:latin typeface="Times New Roman" panose="02020603050405020304" pitchFamily="18" charset="0"/>
                <a:ea typeface="ＭＳ Ｐゴシック" panose="020B0600070205080204" pitchFamily="34" charset="-128"/>
              </a:rPr>
              <a:t>Spain sent explorers to the New World to find gold, claim land, &amp; spread Christianity</a:t>
            </a:r>
          </a:p>
          <a:p>
            <a:pPr lvl="1" eaLnBrk="1" hangingPunct="1">
              <a:lnSpc>
                <a:spcPct val="90000"/>
              </a:lnSpc>
            </a:pPr>
            <a:r>
              <a:rPr lang="en-US" altLang="en-US" smtClean="0">
                <a:latin typeface="Times New Roman" panose="02020603050405020304" pitchFamily="18" charset="0"/>
                <a:ea typeface="ＭＳ Ｐゴシック" panose="020B0600070205080204" pitchFamily="34" charset="-128"/>
              </a:rPr>
              <a:t>Cortez conquered Mexico &amp; destroyed the Aztec civilization</a:t>
            </a:r>
          </a:p>
          <a:p>
            <a:pPr lvl="1" eaLnBrk="1" hangingPunct="1">
              <a:lnSpc>
                <a:spcPct val="90000"/>
              </a:lnSpc>
            </a:pPr>
            <a:r>
              <a:rPr lang="en-US" altLang="en-US" smtClean="0">
                <a:latin typeface="Times New Roman" panose="02020603050405020304" pitchFamily="18" charset="0"/>
                <a:ea typeface="ＭＳ Ｐゴシック" panose="020B0600070205080204" pitchFamily="34" charset="-128"/>
              </a:rPr>
              <a:t>Pizarro conquered Peru &amp; destroyed the Incan civilization</a:t>
            </a:r>
          </a:p>
          <a:p>
            <a:endParaRPr lang="en-US" altLang="en-US" smtClean="0">
              <a:latin typeface="Times New Roman" panose="02020603050405020304" pitchFamily="18" charset="0"/>
              <a:ea typeface="ＭＳ Ｐゴシック" panose="020B0600070205080204" pitchFamily="34" charset="-128"/>
            </a:endParaRPr>
          </a:p>
        </p:txBody>
      </p:sp>
      <p:sp>
        <p:nvSpPr>
          <p:cNvPr id="450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D8E4037-968A-4735-88B4-3B0F73A66E1F}" type="slidenum">
              <a:rPr lang="en-US" altLang="en-US">
                <a:cs typeface="Arial" panose="020B0604020202020204" pitchFamily="34" charset="0"/>
              </a:rPr>
              <a:pPr>
                <a:spcBef>
                  <a:spcPct val="0"/>
                </a:spcBef>
              </a:pPr>
              <a:t>20</a:t>
            </a:fld>
            <a:endParaRPr lang="en-US" altLang="en-US">
              <a:cs typeface="Arial" panose="020B0604020202020204" pitchFamily="34" charset="0"/>
            </a:endParaRPr>
          </a:p>
        </p:txBody>
      </p:sp>
    </p:spTree>
    <p:extLst>
      <p:ext uri="{BB962C8B-B14F-4D97-AF65-F5344CB8AC3E}">
        <p14:creationId xmlns:p14="http://schemas.microsoft.com/office/powerpoint/2010/main" val="3625809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85B6562-C48B-4645-9B0E-201698B1D83A}" type="slidenum">
              <a:rPr lang="en-US" altLang="en-US">
                <a:cs typeface="Arial" panose="020B0604020202020204" pitchFamily="34" charset="0"/>
              </a:rPr>
              <a:pPr>
                <a:spcBef>
                  <a:spcPct val="0"/>
                </a:spcBef>
              </a:pPr>
              <a:t>22</a:t>
            </a:fld>
            <a:endParaRPr lang="en-US" altLang="en-US">
              <a:cs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60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00488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C2546B6-052B-4E8B-99E6-30301EE6DD16}" type="slidenum">
              <a:rPr lang="en-US" altLang="en-US">
                <a:cs typeface="Arial" panose="020B0604020202020204" pitchFamily="34" charset="0"/>
              </a:rPr>
              <a:pPr>
                <a:spcBef>
                  <a:spcPct val="0"/>
                </a:spcBef>
              </a:pPr>
              <a:t>23</a:t>
            </a:fld>
            <a:endParaRPr lang="en-US" altLang="en-US">
              <a:cs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60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4131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A period beginning in the early 1400s and ending in the late 1700s in which European explorers and merchants discovered areas of the world yet unseen by Western Europe. These expeditions led to the discovery of new lands, new markets, and new technology</a:t>
            </a:r>
          </a:p>
          <a:p>
            <a:endParaRPr lang="en-US" altLang="en-US" b="1"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By the early 1400s, Europeans were ready to venture </a:t>
            </a:r>
            <a:r>
              <a:rPr lang="en-US" altLang="en-US" smtClean="0">
                <a:latin typeface="Times New Roman" panose="02020603050405020304" pitchFamily="18" charset="0"/>
                <a:ea typeface="ＭＳ Ｐゴシック" panose="020B0600070205080204" pitchFamily="34" charset="-128"/>
              </a:rPr>
              <a:t>beyond their borders. As Chapter 17 explained, the Renaissance encouraged,</a:t>
            </a:r>
          </a:p>
          <a:p>
            <a:r>
              <a:rPr lang="en-US" altLang="en-US" smtClean="0">
                <a:latin typeface="Times New Roman" panose="02020603050405020304" pitchFamily="18" charset="0"/>
                <a:ea typeface="ＭＳ Ｐゴシック" panose="020B0600070205080204" pitchFamily="34" charset="-128"/>
              </a:rPr>
              <a:t>among other things, a new spirit of adventure and curiosity. This spirit of adventure, along with several other important reasons, prompted Europeans to explore the world around them. This chapter and the next one describe how these explorations began a long process that would bring together the peoples of many different lands and permanently change the world. </a:t>
            </a:r>
          </a:p>
          <a:p>
            <a:r>
              <a:rPr lang="en-US" altLang="en-US" b="1" smtClean="0">
                <a:latin typeface="Times New Roman" panose="02020603050405020304" pitchFamily="18" charset="0"/>
                <a:ea typeface="ＭＳ Ｐゴシック" panose="020B0600070205080204" pitchFamily="34" charset="-128"/>
              </a:rPr>
              <a:t>For </a:t>
            </a:r>
            <a:r>
              <a:rPr lang="ja-JP" altLang="en-US" b="1" smtClean="0">
                <a:latin typeface="Times New Roman" panose="02020603050405020304" pitchFamily="18" charset="0"/>
                <a:ea typeface="ＭＳ Ｐゴシック" panose="020B0600070205080204" pitchFamily="34" charset="-128"/>
              </a:rPr>
              <a:t>“</a:t>
            </a:r>
            <a:r>
              <a:rPr lang="en-US" altLang="ja-JP" b="1" smtClean="0">
                <a:latin typeface="Times New Roman" panose="02020603050405020304" pitchFamily="18" charset="0"/>
                <a:ea typeface="ＭＳ Ｐゴシック" panose="020B0600070205080204" pitchFamily="34" charset="-128"/>
              </a:rPr>
              <a:t>God, Glory, and Gold</a:t>
            </a:r>
            <a:r>
              <a:rPr lang="ja-JP" altLang="en-US" b="1" smtClean="0">
                <a:latin typeface="Times New Roman" panose="02020603050405020304" pitchFamily="18" charset="0"/>
                <a:ea typeface="ＭＳ Ｐゴシック" panose="020B0600070205080204" pitchFamily="34" charset="-128"/>
              </a:rPr>
              <a:t>”</a:t>
            </a:r>
            <a:endParaRPr lang="en-US" altLang="ja-JP" b="1"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Europeans had not been completely isolated from the rest of the world before the 1400s. Beginning around 1100, European crusaders battled Muslims for control of the Holy Lands in Southwest Asia. In 1275, the Italian trader Marco Polo reached the court of Kublai Khan in China. For the most part, however, Europeans had neither the interest nor the ability to explore foreign lands. That changed by the early 1400s. The desire to grow rich and to spread Christianity, coupled with advances in sailing technology, spurred an age of European exploration. </a:t>
            </a:r>
          </a:p>
        </p:txBody>
      </p:sp>
      <p:sp>
        <p:nvSpPr>
          <p:cNvPr id="317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7F8BA1F-907A-438A-9BDB-0B300BDB7286}" type="slidenum">
              <a:rPr lang="en-US" altLang="en-US">
                <a:cs typeface="Arial" panose="020B0604020202020204" pitchFamily="34" charset="0"/>
              </a:rPr>
              <a:pPr>
                <a:spcBef>
                  <a:spcPct val="0"/>
                </a:spcBef>
              </a:pPr>
              <a:t>2</a:t>
            </a:fld>
            <a:endParaRPr lang="en-US" altLang="en-US">
              <a:cs typeface="Arial" panose="020B0604020202020204" pitchFamily="34" charset="0"/>
            </a:endParaRPr>
          </a:p>
        </p:txBody>
      </p:sp>
    </p:spTree>
    <p:extLst>
      <p:ext uri="{BB962C8B-B14F-4D97-AF65-F5344CB8AC3E}">
        <p14:creationId xmlns:p14="http://schemas.microsoft.com/office/powerpoint/2010/main" val="364744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New Roman" panose="02020603050405020304" pitchFamily="18" charset="0"/>
                <a:ea typeface="ＭＳ Ｐゴシック" panose="020B0600070205080204" pitchFamily="34" charset="-128"/>
              </a:rPr>
              <a:t>The desire for new sources of wealth was </a:t>
            </a:r>
            <a:r>
              <a:rPr lang="en-US" altLang="en-US" smtClean="0">
                <a:latin typeface="Times New Roman" panose="02020603050405020304" pitchFamily="18" charset="0"/>
                <a:ea typeface="ＭＳ Ｐゴシック" panose="020B0600070205080204" pitchFamily="34" charset="-128"/>
              </a:rPr>
              <a:t>the main reason for European exploration. Through overseas exploration, merchants and traders hoped ultimately to benefit from what had become a profitable business in Europe: the trade of spices and other luxury goods from Asia. The people of Europe had been introduced to these items during the Crusades, the wars fought between Christians and Muslims from 1096 to 1270 (see Chapter 14). After the Crusades ended, Europeans continued to demand such spices as nutmeg, ginger, cinnamon, and pepper, all of which added flavor to the bland foods of Europe. Because demand for these goods was greater than the supply, merchants could charge high prices and thus make great profits. The Muslims and the Italians controlled the trade of goods from East to West. Muslims sold Asian goods to Italian merchants, who controlled trade across the land routes of the Mediterranean region. The Italian merchants resold the items at increased prices to merchants throughout Europe. Other European traders did not like this arrangement. Paying such high prices to the Italians severely cut into their own profits. By the 1400s, European merchants—as well as the new monarchs of England, Spain, Portugal,</a:t>
            </a:r>
          </a:p>
          <a:p>
            <a:r>
              <a:rPr lang="en-US" altLang="en-US" smtClean="0">
                <a:latin typeface="Times New Roman" panose="02020603050405020304" pitchFamily="18" charset="0"/>
                <a:ea typeface="ＭＳ Ｐゴシック" panose="020B0600070205080204" pitchFamily="34" charset="-128"/>
              </a:rPr>
              <a:t>and France—sought to bypass the Italian merchants. This meant finding a sea route directly to Asia.</a:t>
            </a: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8570FE4-614C-4ADB-8048-E10F5925D821}" type="slidenum">
              <a:rPr lang="en-US" altLang="en-US">
                <a:cs typeface="Arial" panose="020B0604020202020204" pitchFamily="34" charset="0"/>
              </a:rPr>
              <a:pPr>
                <a:spcBef>
                  <a:spcPct val="0"/>
                </a:spcBef>
              </a:pPr>
              <a:t>3</a:t>
            </a:fld>
            <a:endParaRPr lang="en-US" altLang="en-US">
              <a:cs typeface="Arial" panose="020B0604020202020204" pitchFamily="34" charset="0"/>
            </a:endParaRPr>
          </a:p>
        </p:txBody>
      </p:sp>
    </p:spTree>
    <p:extLst>
      <p:ext uri="{BB962C8B-B14F-4D97-AF65-F5344CB8AC3E}">
        <p14:creationId xmlns:p14="http://schemas.microsoft.com/office/powerpoint/2010/main" val="275380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mtClean="0">
                <a:latin typeface="Times New Roman" panose="02020603050405020304" pitchFamily="18" charset="0"/>
                <a:ea typeface="ＭＳ Ｐゴシック" panose="020B0600070205080204" pitchFamily="34" charset="-128"/>
              </a:rPr>
              <a:t>Renaissance inspired new possibilities (no one explored during the Middle Ages)</a:t>
            </a:r>
          </a:p>
          <a:p>
            <a:pPr eaLnBrk="1" hangingPunct="1">
              <a:lnSpc>
                <a:spcPct val="90000"/>
              </a:lnSpc>
            </a:pPr>
            <a:endParaRPr lang="en-US" altLang="en-US" smtClean="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smtClean="0">
                <a:latin typeface="Times New Roman" panose="02020603050405020304" pitchFamily="18" charset="0"/>
                <a:ea typeface="ＭＳ Ｐゴシック" panose="020B0600070205080204" pitchFamily="34" charset="-128"/>
              </a:rPr>
              <a:t>Exploration led to fame for the explorers &amp; sponsor country (found new places &amp; gained more lands)</a:t>
            </a:r>
          </a:p>
          <a:p>
            <a:pPr eaLnBrk="1" hangingPunct="1">
              <a:lnSpc>
                <a:spcPct val="90000"/>
              </a:lnSpc>
            </a:pPr>
            <a:endParaRPr lang="en-US" altLang="en-US" smtClean="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smtClean="0">
                <a:latin typeface="Times New Roman" panose="02020603050405020304" pitchFamily="18" charset="0"/>
                <a:ea typeface="ＭＳ Ｐゴシック" panose="020B0600070205080204" pitchFamily="34" charset="-128"/>
              </a:rPr>
              <a:t>Demand for new land &amp; glory led to competition between countries</a:t>
            </a:r>
          </a:p>
          <a:p>
            <a:endParaRPr lang="en-US" altLang="en-US" smtClean="0">
              <a:latin typeface="Times New Roman" panose="02020603050405020304" pitchFamily="18" charset="0"/>
              <a:ea typeface="ＭＳ Ｐゴシック" panose="020B0600070205080204" pitchFamily="34" charset="-128"/>
            </a:endParaRPr>
          </a:p>
        </p:txBody>
      </p:sp>
      <p:sp>
        <p:nvSpPr>
          <p:cNvPr id="337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D6B7E0C-994F-4FCF-904B-13C745941BA1}" type="slidenum">
              <a:rPr lang="en-US" altLang="en-US">
                <a:cs typeface="Arial" panose="020B0604020202020204" pitchFamily="34" charset="0"/>
              </a:rPr>
              <a:pPr>
                <a:spcBef>
                  <a:spcPct val="0"/>
                </a:spcBef>
              </a:pPr>
              <a:t>4</a:t>
            </a:fld>
            <a:endParaRPr lang="en-US" altLang="en-US">
              <a:cs typeface="Arial" panose="020B0604020202020204" pitchFamily="34" charset="0"/>
            </a:endParaRPr>
          </a:p>
        </p:txBody>
      </p:sp>
    </p:spTree>
    <p:extLst>
      <p:ext uri="{BB962C8B-B14F-4D97-AF65-F5344CB8AC3E}">
        <p14:creationId xmlns:p14="http://schemas.microsoft.com/office/powerpoint/2010/main" val="225166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mtClean="0">
                <a:latin typeface="Times New Roman" panose="02020603050405020304" pitchFamily="18" charset="0"/>
                <a:ea typeface="ＭＳ Ｐゴシック" panose="020B0600070205080204" pitchFamily="34" charset="-128"/>
              </a:rPr>
              <a:t>During the Middle Ages &amp; the Renaissance, Europe was very religious</a:t>
            </a:r>
          </a:p>
          <a:p>
            <a:pPr eaLnBrk="1" hangingPunct="1">
              <a:lnSpc>
                <a:spcPct val="90000"/>
              </a:lnSpc>
            </a:pPr>
            <a:r>
              <a:rPr lang="en-US" altLang="en-US" smtClean="0">
                <a:latin typeface="Times New Roman" panose="02020603050405020304" pitchFamily="18" charset="0"/>
                <a:ea typeface="ＭＳ Ｐゴシック" panose="020B0600070205080204" pitchFamily="34" charset="-128"/>
              </a:rPr>
              <a:t> Christians wanted to stop the spread of Islam &amp; also convert </a:t>
            </a:r>
            <a:r>
              <a:rPr lang="ja-JP" altLang="en-US" smtClean="0">
                <a:latin typeface="Times New Roman" panose="02020603050405020304" pitchFamily="18" charset="0"/>
                <a:ea typeface="ＭＳ Ｐゴシック" panose="020B0600070205080204" pitchFamily="34" charset="-128"/>
              </a:rPr>
              <a:t>“</a:t>
            </a:r>
            <a:r>
              <a:rPr lang="en-US" altLang="ja-JP" smtClean="0">
                <a:latin typeface="Times New Roman" panose="02020603050405020304" pitchFamily="18" charset="0"/>
                <a:ea typeface="ＭＳ Ｐゴシック" panose="020B0600070205080204" pitchFamily="34" charset="-128"/>
              </a:rPr>
              <a:t>natives</a:t>
            </a:r>
            <a:r>
              <a:rPr lang="ja-JP" altLang="en-US" smtClean="0">
                <a:latin typeface="Times New Roman" panose="02020603050405020304" pitchFamily="18" charset="0"/>
                <a:ea typeface="ＭＳ Ｐゴシック" panose="020B0600070205080204" pitchFamily="34" charset="-128"/>
              </a:rPr>
              <a:t>”</a:t>
            </a:r>
            <a:r>
              <a:rPr lang="en-US" altLang="ja-JP" smtClean="0">
                <a:latin typeface="Times New Roman" panose="02020603050405020304" pitchFamily="18" charset="0"/>
                <a:ea typeface="ＭＳ Ｐゴシック" panose="020B0600070205080204" pitchFamily="34" charset="-128"/>
              </a:rPr>
              <a:t> they discovered to Christianity; explorers were encouraged to spread Christianity or bring missionaries who would focus only on conversions</a:t>
            </a:r>
            <a:endParaRPr lang="en-US" altLang="en-US" smtClean="0">
              <a:latin typeface="Times New Roman" panose="02020603050405020304" pitchFamily="18" charset="0"/>
              <a:ea typeface="ＭＳ Ｐゴシック" panose="020B0600070205080204" pitchFamily="34" charset="-128"/>
            </a:endParaRPr>
          </a:p>
        </p:txBody>
      </p:sp>
      <p:sp>
        <p:nvSpPr>
          <p:cNvPr id="34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9AA09FF-D087-4F44-B914-325F2D2C8858}" type="slidenum">
              <a:rPr lang="en-US" altLang="en-US">
                <a:cs typeface="Arial" panose="020B0604020202020204" pitchFamily="34" charset="0"/>
              </a:rPr>
              <a:pPr>
                <a:spcBef>
                  <a:spcPct val="0"/>
                </a:spcBef>
              </a:pPr>
              <a:t>5</a:t>
            </a:fld>
            <a:endParaRPr lang="en-US" altLang="en-US">
              <a:cs typeface="Arial" panose="020B0604020202020204" pitchFamily="34" charset="0"/>
            </a:endParaRPr>
          </a:p>
        </p:txBody>
      </p:sp>
    </p:spTree>
    <p:extLst>
      <p:ext uri="{BB962C8B-B14F-4D97-AF65-F5344CB8AC3E}">
        <p14:creationId xmlns:p14="http://schemas.microsoft.com/office/powerpoint/2010/main" val="2219782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Times New Roman" panose="02020603050405020304" pitchFamily="18" charset="0"/>
              <a:ea typeface="ＭＳ Ｐゴシック" panose="020B0600070205080204" pitchFamily="34" charset="-128"/>
            </a:endParaRPr>
          </a:p>
        </p:txBody>
      </p:sp>
      <p:sp>
        <p:nvSpPr>
          <p:cNvPr id="358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FF5F834-EE10-4D80-9C46-F3185BDDEB9F}" type="slidenum">
              <a:rPr lang="en-US" altLang="en-US">
                <a:cs typeface="Arial" panose="020B0604020202020204" pitchFamily="34" charset="0"/>
              </a:rPr>
              <a:pPr>
                <a:spcBef>
                  <a:spcPct val="0"/>
                </a:spcBef>
              </a:pPr>
              <a:t>6</a:t>
            </a:fld>
            <a:endParaRPr lang="en-US" altLang="en-US">
              <a:cs typeface="Arial" panose="020B0604020202020204" pitchFamily="34" charset="0"/>
            </a:endParaRPr>
          </a:p>
        </p:txBody>
      </p:sp>
    </p:spTree>
    <p:extLst>
      <p:ext uri="{BB962C8B-B14F-4D97-AF65-F5344CB8AC3E}">
        <p14:creationId xmlns:p14="http://schemas.microsoft.com/office/powerpoint/2010/main" val="1964464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CA" altLang="en-US" smtClean="0">
              <a:latin typeface="Times New Roman" panose="02020603050405020304" pitchFamily="18" charset="0"/>
              <a:ea typeface="ＭＳ Ｐゴシック" panose="020B0600070205080204" pitchFamily="34" charset="-128"/>
            </a:endParaRPr>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E1CA4AD-A494-4DE9-9F71-080C468A4231}" type="slidenum">
              <a:rPr lang="en-US" altLang="en-US">
                <a:cs typeface="Arial" panose="020B0604020202020204" pitchFamily="34" charset="0"/>
              </a:rPr>
              <a:pPr>
                <a:spcBef>
                  <a:spcPct val="0"/>
                </a:spcBef>
              </a:pPr>
              <a:t>7</a:t>
            </a:fld>
            <a:endParaRPr lang="en-US" altLang="en-US">
              <a:cs typeface="Arial" panose="020B0604020202020204" pitchFamily="34" charset="0"/>
            </a:endParaRPr>
          </a:p>
        </p:txBody>
      </p:sp>
    </p:spTree>
    <p:extLst>
      <p:ext uri="{BB962C8B-B14F-4D97-AF65-F5344CB8AC3E}">
        <p14:creationId xmlns:p14="http://schemas.microsoft.com/office/powerpoint/2010/main" val="1771024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New Roman" panose="02020603050405020304" pitchFamily="18" charset="0"/>
                <a:ea typeface="ＭＳ Ｐゴシック" panose="020B0600070205080204" pitchFamily="34" charset="-128"/>
              </a:rPr>
              <a:t>While </a:t>
            </a:r>
            <a:r>
              <a:rPr lang="ja-JP" altLang="en-US" b="1" smtClean="0">
                <a:latin typeface="Times New Roman" panose="02020603050405020304" pitchFamily="18" charset="0"/>
                <a:ea typeface="ＭＳ Ｐゴシック" panose="020B0600070205080204" pitchFamily="34" charset="-128"/>
              </a:rPr>
              <a:t>“</a:t>
            </a:r>
            <a:r>
              <a:rPr lang="en-US" altLang="ja-JP" b="1" smtClean="0">
                <a:latin typeface="Times New Roman" panose="02020603050405020304" pitchFamily="18" charset="0"/>
                <a:ea typeface="ＭＳ Ｐゴシック" panose="020B0600070205080204" pitchFamily="34" charset="-128"/>
              </a:rPr>
              <a:t>God, glory, and gold</a:t>
            </a:r>
            <a:r>
              <a:rPr lang="ja-JP" altLang="en-US" b="1" smtClean="0">
                <a:latin typeface="Times New Roman" panose="02020603050405020304" pitchFamily="18" charset="0"/>
                <a:ea typeface="ＭＳ Ｐゴシック" panose="020B0600070205080204" pitchFamily="34" charset="-128"/>
              </a:rPr>
              <a:t>”</a:t>
            </a:r>
            <a:r>
              <a:rPr lang="en-US" altLang="ja-JP" b="1" smtClean="0">
                <a:latin typeface="Times New Roman" panose="02020603050405020304" pitchFamily="18" charset="0"/>
                <a:ea typeface="ＭＳ Ｐゴシック" panose="020B0600070205080204" pitchFamily="34" charset="-128"/>
              </a:rPr>
              <a:t> were the </a:t>
            </a:r>
            <a:r>
              <a:rPr lang="en-US" altLang="ja-JP" smtClean="0">
                <a:latin typeface="Times New Roman" panose="02020603050405020304" pitchFamily="18" charset="0"/>
                <a:ea typeface="ＭＳ Ｐゴシック" panose="020B0600070205080204" pitchFamily="34" charset="-128"/>
              </a:rPr>
              <a:t>primary motives for exploration, advances in technology made the voyages of discovery possible. During the 1200s, it would have been nearly impossible for a European sea captain to cross 3,000 miles of ocean and return again. The main problem was that European ships could not sail against the wind. In the 1400s, shipbuilders designed a new vessel, the caravel. The caravel was sturdier than earlier vessels. In addition, triangular sails adopted from the Arabs allowed it to sail effectively against the wind. Europeans also improved their navigational techniques. To better determine their location at sea, sailors used the astrolabe, which the Muslims had perfected. The astrolabe was a brass circle with carefully adjusted rings marked off in degrees. Using the rings to sight the stars, a sea captain could calculate latitude, or how far north or south of the equator the ship was. Explorers were also able to more accurately track direction by using a magnetic compass, a Chinese invention.</a:t>
            </a:r>
            <a:endParaRPr lang="en-US" altLang="en-US" smtClean="0">
              <a:latin typeface="Times New Roman" panose="02020603050405020304" pitchFamily="18" charset="0"/>
              <a:ea typeface="ＭＳ Ｐゴシック" panose="020B0600070205080204" pitchFamily="34" charset="-128"/>
            </a:endParaRPr>
          </a:p>
        </p:txBody>
      </p:sp>
      <p:sp>
        <p:nvSpPr>
          <p:cNvPr id="378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393991D-BA07-483A-B189-BE5FA8AA3BFB}" type="slidenum">
              <a:rPr lang="en-US" altLang="en-US">
                <a:cs typeface="Arial" panose="020B0604020202020204" pitchFamily="34" charset="0"/>
              </a:rPr>
              <a:pPr>
                <a:spcBef>
                  <a:spcPct val="0"/>
                </a:spcBef>
              </a:pPr>
              <a:t>8</a:t>
            </a:fld>
            <a:endParaRPr lang="en-US" altLang="en-US">
              <a:cs typeface="Arial" panose="020B0604020202020204" pitchFamily="34" charset="0"/>
            </a:endParaRPr>
          </a:p>
        </p:txBody>
      </p:sp>
    </p:spTree>
    <p:extLst>
      <p:ext uri="{BB962C8B-B14F-4D97-AF65-F5344CB8AC3E}">
        <p14:creationId xmlns:p14="http://schemas.microsoft.com/office/powerpoint/2010/main" val="65811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Times New Roman" panose="02020603050405020304" pitchFamily="18" charset="0"/>
              <a:ea typeface="ＭＳ Ｐゴシック" panose="020B0600070205080204" pitchFamily="34" charset="-128"/>
            </a:endParaRPr>
          </a:p>
        </p:txBody>
      </p:sp>
      <p:sp>
        <p:nvSpPr>
          <p:cNvPr id="38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ECBA6B0-C633-454F-9BFD-3F95176FDC55}" type="slidenum">
              <a:rPr lang="en-US" altLang="en-US">
                <a:cs typeface="Arial" panose="020B0604020202020204" pitchFamily="34" charset="0"/>
              </a:rPr>
              <a:pPr>
                <a:spcBef>
                  <a:spcPct val="0"/>
                </a:spcBef>
              </a:pPr>
              <a:t>9</a:t>
            </a:fld>
            <a:endParaRPr lang="en-US" altLang="en-US">
              <a:cs typeface="Arial" panose="020B0604020202020204" pitchFamily="34" charset="0"/>
            </a:endParaRPr>
          </a:p>
        </p:txBody>
      </p:sp>
    </p:spTree>
    <p:extLst>
      <p:ext uri="{BB962C8B-B14F-4D97-AF65-F5344CB8AC3E}">
        <p14:creationId xmlns:p14="http://schemas.microsoft.com/office/powerpoint/2010/main" val="12907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defRPr/>
            </a:pPr>
            <a:endParaRPr kumimoji="1" lang="en-CA" altLang="en-US" sz="4400" smtClean="0">
              <a:solidFill>
                <a:schemeClr val="tx2"/>
              </a:solidFill>
            </a:endParaRPr>
          </a:p>
        </p:txBody>
      </p:sp>
      <p:sp>
        <p:nvSpPr>
          <p:cNvPr id="3" name="Rectangle 3"/>
          <p:cNvSpPr>
            <a:spLocks noGrp="1" noChangeArrowheads="1"/>
          </p:cNvSpPr>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20000"/>
              </a:spcBef>
              <a:buClr>
                <a:schemeClr val="accent1"/>
              </a:buClr>
              <a:buFont typeface="Arial" pitchFamily="34" charset="0"/>
              <a:buChar char="■"/>
              <a:defRPr/>
            </a:pPr>
            <a:endParaRPr kumimoji="1" lang="en-CA" altLang="en-US" sz="4000" smtClean="0">
              <a:latin typeface="Arial" pitchFamily="34" charset="0"/>
            </a:endParaRPr>
          </a:p>
        </p:txBody>
      </p:sp>
    </p:spTree>
    <p:extLst>
      <p:ext uri="{BB962C8B-B14F-4D97-AF65-F5344CB8AC3E}">
        <p14:creationId xmlns:p14="http://schemas.microsoft.com/office/powerpoint/2010/main" val="369534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045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34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008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668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96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660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191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7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007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452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2" y="-990"/>
                <a:ext cx="624" cy="5746"/>
              </a:xfrm>
              <a:custGeom>
                <a:avLst/>
                <a:gdLst>
                  <a:gd name="T0" fmla="*/ 0 w 1000"/>
                  <a:gd name="T1" fmla="*/ 0 h 720"/>
                  <a:gd name="T2" fmla="*/ 0 w 1000"/>
                  <a:gd name="T3" fmla="*/ 365956 h 720"/>
                  <a:gd name="T4" fmla="*/ 243 w 1000"/>
                  <a:gd name="T5" fmla="*/ 365956 h 720"/>
                  <a:gd name="T6" fmla="*/ 243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3" name="Freeform 5"/>
              <p:cNvSpPr>
                <a:spLocks/>
              </p:cNvSpPr>
              <p:nvPr/>
            </p:nvSpPr>
            <p:spPr bwMode="ltGray">
              <a:xfrm rot="-5400000">
                <a:off x="1317" y="1670"/>
                <a:ext cx="624" cy="420"/>
              </a:xfrm>
              <a:custGeom>
                <a:avLst/>
                <a:gdLst>
                  <a:gd name="T0" fmla="*/ 0 w 624"/>
                  <a:gd name="T1" fmla="*/ 0 h 317"/>
                  <a:gd name="T2" fmla="*/ 0 w 624"/>
                  <a:gd name="T3" fmla="*/ 632 h 317"/>
                  <a:gd name="T4" fmla="*/ 624 w 624"/>
                  <a:gd name="T5" fmla="*/ 63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Freeform 6"/>
              <p:cNvSpPr>
                <a:spLocks/>
              </p:cNvSpPr>
              <p:nvPr/>
            </p:nvSpPr>
            <p:spPr bwMode="ltGray">
              <a:xfrm rot="-5400000">
                <a:off x="958" y="1679"/>
                <a:ext cx="624" cy="423"/>
              </a:xfrm>
              <a:custGeom>
                <a:avLst/>
                <a:gdLst>
                  <a:gd name="T0" fmla="*/ 0 w 624"/>
                  <a:gd name="T1" fmla="*/ 0 h 317"/>
                  <a:gd name="T2" fmla="*/ 0 w 624"/>
                  <a:gd name="T3" fmla="*/ 646 h 317"/>
                  <a:gd name="T4" fmla="*/ 624 w 624"/>
                  <a:gd name="T5" fmla="*/ 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Freeform 7"/>
              <p:cNvSpPr>
                <a:spLocks/>
              </p:cNvSpPr>
              <p:nvPr/>
            </p:nvSpPr>
            <p:spPr bwMode="ltGray">
              <a:xfrm rot="-5400000">
                <a:off x="-81" y="1763"/>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8"/>
              <p:cNvSpPr>
                <a:spLocks/>
              </p:cNvSpPr>
              <p:nvPr/>
            </p:nvSpPr>
            <p:spPr bwMode="ltGray">
              <a:xfrm rot="-5400000">
                <a:off x="658" y="1734"/>
                <a:ext cx="624" cy="292"/>
              </a:xfrm>
              <a:custGeom>
                <a:avLst/>
                <a:gdLst>
                  <a:gd name="T0" fmla="*/ 0 w 624"/>
                  <a:gd name="T1" fmla="*/ 0 h 317"/>
                  <a:gd name="T2" fmla="*/ 0 w 624"/>
                  <a:gd name="T3" fmla="*/ 213 h 317"/>
                  <a:gd name="T4" fmla="*/ 624 w 624"/>
                  <a:gd name="T5" fmla="*/ 21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9"/>
              <p:cNvSpPr>
                <a:spLocks/>
              </p:cNvSpPr>
              <p:nvPr/>
            </p:nvSpPr>
            <p:spPr bwMode="ltGray">
              <a:xfrm rot="-5400000">
                <a:off x="427" y="1699"/>
                <a:ext cx="624" cy="364"/>
              </a:xfrm>
              <a:custGeom>
                <a:avLst/>
                <a:gdLst>
                  <a:gd name="T0" fmla="*/ 0 w 624"/>
                  <a:gd name="T1" fmla="*/ 0 h 272"/>
                  <a:gd name="T2" fmla="*/ 0 w 624"/>
                  <a:gd name="T3" fmla="*/ 652 h 272"/>
                  <a:gd name="T4" fmla="*/ 240 w 624"/>
                  <a:gd name="T5" fmla="*/ 575 h 272"/>
                  <a:gd name="T6" fmla="*/ 624 w 624"/>
                  <a:gd name="T7" fmla="*/ 65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10"/>
              <p:cNvSpPr>
                <a:spLocks/>
              </p:cNvSpPr>
              <p:nvPr/>
            </p:nvSpPr>
            <p:spPr bwMode="ltGray">
              <a:xfrm rot="-5400000">
                <a:off x="140" y="1728"/>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11"/>
              <p:cNvSpPr>
                <a:spLocks/>
              </p:cNvSpPr>
              <p:nvPr/>
            </p:nvSpPr>
            <p:spPr bwMode="ltGray">
              <a:xfrm rot="-5400000">
                <a:off x="3181" y="1653"/>
                <a:ext cx="624" cy="420"/>
              </a:xfrm>
              <a:custGeom>
                <a:avLst/>
                <a:gdLst>
                  <a:gd name="T0" fmla="*/ 0 w 624"/>
                  <a:gd name="T1" fmla="*/ 0 h 317"/>
                  <a:gd name="T2" fmla="*/ 0 w 624"/>
                  <a:gd name="T3" fmla="*/ 632 h 317"/>
                  <a:gd name="T4" fmla="*/ 624 w 624"/>
                  <a:gd name="T5" fmla="*/ 63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12"/>
              <p:cNvSpPr>
                <a:spLocks/>
              </p:cNvSpPr>
              <p:nvPr/>
            </p:nvSpPr>
            <p:spPr bwMode="ltGray">
              <a:xfrm rot="-5400000">
                <a:off x="2870" y="1663"/>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3"/>
              <p:cNvSpPr>
                <a:spLocks/>
              </p:cNvSpPr>
              <p:nvPr/>
            </p:nvSpPr>
            <p:spPr bwMode="ltGray">
              <a:xfrm rot="-5400000">
                <a:off x="1828" y="1747"/>
                <a:ext cx="624" cy="256"/>
              </a:xfrm>
              <a:custGeom>
                <a:avLst/>
                <a:gdLst>
                  <a:gd name="T0" fmla="*/ 0 w 624"/>
                  <a:gd name="T1" fmla="*/ 18 h 370"/>
                  <a:gd name="T2" fmla="*/ 0 w 624"/>
                  <a:gd name="T3" fmla="*/ 108 h 370"/>
                  <a:gd name="T4" fmla="*/ 624 w 624"/>
                  <a:gd name="T5" fmla="*/ 108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4"/>
              <p:cNvSpPr>
                <a:spLocks/>
              </p:cNvSpPr>
              <p:nvPr/>
            </p:nvSpPr>
            <p:spPr bwMode="ltGray">
              <a:xfrm rot="-5400000">
                <a:off x="2536" y="1728"/>
                <a:ext cx="624" cy="292"/>
              </a:xfrm>
              <a:custGeom>
                <a:avLst/>
                <a:gdLst>
                  <a:gd name="T0" fmla="*/ 0 w 624"/>
                  <a:gd name="T1" fmla="*/ 0 h 317"/>
                  <a:gd name="T2" fmla="*/ 0 w 624"/>
                  <a:gd name="T3" fmla="*/ 213 h 317"/>
                  <a:gd name="T4" fmla="*/ 624 w 624"/>
                  <a:gd name="T5" fmla="*/ 21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5"/>
              <p:cNvSpPr>
                <a:spLocks/>
              </p:cNvSpPr>
              <p:nvPr/>
            </p:nvSpPr>
            <p:spPr bwMode="ltGray">
              <a:xfrm rot="-5400000">
                <a:off x="2328" y="1695"/>
                <a:ext cx="624" cy="360"/>
              </a:xfrm>
              <a:custGeom>
                <a:avLst/>
                <a:gdLst>
                  <a:gd name="T0" fmla="*/ 0 w 624"/>
                  <a:gd name="T1" fmla="*/ 0 h 272"/>
                  <a:gd name="T2" fmla="*/ 0 w 624"/>
                  <a:gd name="T3" fmla="*/ 630 h 272"/>
                  <a:gd name="T4" fmla="*/ 240 w 624"/>
                  <a:gd name="T5" fmla="*/ 557 h 272"/>
                  <a:gd name="T6" fmla="*/ 624 w 624"/>
                  <a:gd name="T7" fmla="*/ 63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6"/>
              <p:cNvSpPr>
                <a:spLocks/>
              </p:cNvSpPr>
              <p:nvPr/>
            </p:nvSpPr>
            <p:spPr bwMode="ltGray">
              <a:xfrm rot="-5400000">
                <a:off x="2027" y="1721"/>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7"/>
              <p:cNvSpPr>
                <a:spLocks/>
              </p:cNvSpPr>
              <p:nvPr/>
            </p:nvSpPr>
            <p:spPr bwMode="ltGray">
              <a:xfrm rot="-5400000">
                <a:off x="4050" y="1648"/>
                <a:ext cx="624" cy="420"/>
              </a:xfrm>
              <a:custGeom>
                <a:avLst/>
                <a:gdLst>
                  <a:gd name="T0" fmla="*/ 0 w 624"/>
                  <a:gd name="T1" fmla="*/ 0 h 317"/>
                  <a:gd name="T2" fmla="*/ 0 w 624"/>
                  <a:gd name="T3" fmla="*/ 632 h 317"/>
                  <a:gd name="T4" fmla="*/ 624 w 624"/>
                  <a:gd name="T5" fmla="*/ 63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8"/>
              <p:cNvSpPr>
                <a:spLocks/>
              </p:cNvSpPr>
              <p:nvPr/>
            </p:nvSpPr>
            <p:spPr bwMode="ltGray">
              <a:xfrm rot="-5400000">
                <a:off x="3693" y="1657"/>
                <a:ext cx="624" cy="423"/>
              </a:xfrm>
              <a:custGeom>
                <a:avLst/>
                <a:gdLst>
                  <a:gd name="T0" fmla="*/ 0 w 624"/>
                  <a:gd name="T1" fmla="*/ 0 h 317"/>
                  <a:gd name="T2" fmla="*/ 0 w 624"/>
                  <a:gd name="T3" fmla="*/ 646 h 317"/>
                  <a:gd name="T4" fmla="*/ 624 w 624"/>
                  <a:gd name="T5" fmla="*/ 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9"/>
              <p:cNvSpPr>
                <a:spLocks/>
              </p:cNvSpPr>
              <p:nvPr/>
            </p:nvSpPr>
            <p:spPr bwMode="ltGray">
              <a:xfrm rot="-5400000">
                <a:off x="4540" y="1736"/>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20"/>
              <p:cNvSpPr>
                <a:spLocks/>
              </p:cNvSpPr>
              <p:nvPr/>
            </p:nvSpPr>
            <p:spPr bwMode="ltGray">
              <a:xfrm>
                <a:off x="5469" y="1551"/>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21"/>
              <p:cNvSpPr>
                <a:spLocks/>
              </p:cNvSpPr>
              <p:nvPr/>
            </p:nvSpPr>
            <p:spPr bwMode="ltGray">
              <a:xfrm rot="-5400000">
                <a:off x="5064" y="1673"/>
                <a:ext cx="624" cy="360"/>
              </a:xfrm>
              <a:custGeom>
                <a:avLst/>
                <a:gdLst>
                  <a:gd name="T0" fmla="*/ 0 w 624"/>
                  <a:gd name="T1" fmla="*/ 0 h 272"/>
                  <a:gd name="T2" fmla="*/ 0 w 624"/>
                  <a:gd name="T3" fmla="*/ 630 h 272"/>
                  <a:gd name="T4" fmla="*/ 240 w 624"/>
                  <a:gd name="T5" fmla="*/ 557 h 272"/>
                  <a:gd name="T6" fmla="*/ 624 w 624"/>
                  <a:gd name="T7" fmla="*/ 63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22"/>
              <p:cNvSpPr>
                <a:spLocks/>
              </p:cNvSpPr>
              <p:nvPr/>
            </p:nvSpPr>
            <p:spPr bwMode="ltGray">
              <a:xfrm rot="-5400000">
                <a:off x="4767" y="1699"/>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0" name="Freeform 23"/>
            <p:cNvSpPr>
              <a:spLocks/>
            </p:cNvSpPr>
            <p:nvPr/>
          </p:nvSpPr>
          <p:spPr bwMode="ltGray">
            <a:xfrm rot="16200000" flipH="1">
              <a:off x="-1954" y="1951"/>
              <a:ext cx="4320" cy="412"/>
            </a:xfrm>
            <a:custGeom>
              <a:avLst/>
              <a:gdLst>
                <a:gd name="T0" fmla="*/ 0 w 5762"/>
                <a:gd name="T1" fmla="*/ 241 h 385"/>
                <a:gd name="T2" fmla="*/ 2428 w 5762"/>
                <a:gd name="T3" fmla="*/ 230 h 385"/>
                <a:gd name="T4" fmla="*/ 2428 w 5762"/>
                <a:gd name="T5" fmla="*/ 4 h 385"/>
                <a:gd name="T6" fmla="*/ 0 w 5762"/>
                <a:gd name="T7" fmla="*/ 0 h 385"/>
                <a:gd name="T8" fmla="*/ 0 w 5762"/>
                <a:gd name="T9" fmla="*/ 24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1" name="Freeform 24"/>
            <p:cNvSpPr>
              <a:spLocks/>
            </p:cNvSpPr>
            <p:nvPr/>
          </p:nvSpPr>
          <p:spPr bwMode="ltGray">
            <a:xfrm rot="16200000" flipH="1">
              <a:off x="-1584" y="2062"/>
              <a:ext cx="4319" cy="189"/>
            </a:xfrm>
            <a:custGeom>
              <a:avLst/>
              <a:gdLst>
                <a:gd name="T0" fmla="*/ 0 w 5761"/>
                <a:gd name="T1" fmla="*/ 28 h 189"/>
                <a:gd name="T2" fmla="*/ 2428 w 5761"/>
                <a:gd name="T3" fmla="*/ 0 h 189"/>
                <a:gd name="T4" fmla="*/ 2428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ＭＳ Ｐゴシック" charset="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kumimoji="1" sz="4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4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4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sz="4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kumimoji="1" sz="4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upload.wikimedia.org/wikipedia/commons/d/d7/Br%C3%BAjula_azimutal_espa%C3%B1ola_s.XVIII_(M.A.N._Madrid)_01.jpg"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Grp="1" noChangeArrowheads="1"/>
          </p:cNvSpPr>
          <p:nvPr>
            <p:ph idx="1"/>
          </p:nvPr>
        </p:nvSpPr>
        <p:spPr>
          <a:xfrm>
            <a:off x="838200" y="152400"/>
            <a:ext cx="8305800" cy="6705600"/>
          </a:xfrm>
        </p:spPr>
        <p:txBody>
          <a:bodyPr/>
          <a:lstStyle/>
          <a:p>
            <a:pPr eaLnBrk="1" hangingPunct="1">
              <a:lnSpc>
                <a:spcPct val="90000"/>
              </a:lnSpc>
              <a:spcBef>
                <a:spcPct val="0"/>
              </a:spcBef>
              <a:buFont typeface="Arial" charset="0"/>
              <a:buChar char="■"/>
              <a:defRPr/>
            </a:pPr>
            <a:r>
              <a:rPr lang="en-US" altLang="en-US" u="sng" dirty="0" smtClean="0">
                <a:latin typeface="Times New Roman" pitchFamily="18" charset="0"/>
                <a:ea typeface="ＭＳ Ｐゴシック" pitchFamily="34" charset="-128"/>
              </a:rPr>
              <a:t>Essential Question</a:t>
            </a:r>
            <a:r>
              <a:rPr lang="en-US" altLang="en-US" dirty="0" smtClean="0">
                <a:latin typeface="Times New Roman" pitchFamily="18" charset="0"/>
                <a:ea typeface="ＭＳ Ｐゴシック" pitchFamily="34" charset="-128"/>
              </a:rPr>
              <a:t>: </a:t>
            </a:r>
          </a:p>
          <a:p>
            <a:pPr lvl="1" eaLnBrk="1" hangingPunct="1">
              <a:lnSpc>
                <a:spcPct val="90000"/>
              </a:lnSpc>
              <a:spcBef>
                <a:spcPct val="0"/>
              </a:spcBef>
              <a:buFont typeface="Arial" charset="0"/>
              <a:buChar char="–"/>
              <a:defRPr/>
            </a:pPr>
            <a:r>
              <a:rPr lang="en-US" altLang="en-US" dirty="0" smtClean="0">
                <a:latin typeface="Times New Roman" pitchFamily="18" charset="0"/>
                <a:ea typeface="ＭＳ Ｐゴシック" pitchFamily="34" charset="-128"/>
              </a:rPr>
              <a:t>What factors encouraged the European Age of Exploration? </a:t>
            </a:r>
          </a:p>
          <a:p>
            <a:pPr marL="457200" lvl="1" indent="0" eaLnBrk="1" hangingPunct="1">
              <a:lnSpc>
                <a:spcPct val="90000"/>
              </a:lnSpc>
              <a:spcBef>
                <a:spcPct val="0"/>
              </a:spcBef>
              <a:buFont typeface="Arial" charset="0"/>
              <a:buNone/>
              <a:defRPr/>
            </a:pPr>
            <a:endParaRPr lang="en-US" altLang="en-US" sz="2000" dirty="0">
              <a:latin typeface="Times New Roman" pitchFamily="18" charset="0"/>
              <a:ea typeface="ＭＳ Ｐゴシック" pitchFamily="34" charset="-128"/>
            </a:endParaRPr>
          </a:p>
          <a:p>
            <a:pPr marL="457200" lvl="1" indent="0" eaLnBrk="1" hangingPunct="1">
              <a:lnSpc>
                <a:spcPct val="90000"/>
              </a:lnSpc>
              <a:spcBef>
                <a:spcPct val="0"/>
              </a:spcBef>
              <a:buFont typeface="Arial" charset="0"/>
              <a:buNone/>
              <a:defRPr/>
            </a:pPr>
            <a:endParaRPr lang="en-US" altLang="en-US" sz="2000" dirty="0" smtClean="0">
              <a:latin typeface="Times New Roman" pitchFamily="18" charset="0"/>
              <a:ea typeface="ＭＳ Ｐゴシック" pitchFamily="34" charset="-128"/>
            </a:endParaRPr>
          </a:p>
          <a:p>
            <a:pPr marL="457200" lvl="1" indent="0" eaLnBrk="1" hangingPunct="1">
              <a:lnSpc>
                <a:spcPct val="90000"/>
              </a:lnSpc>
              <a:spcBef>
                <a:spcPct val="0"/>
              </a:spcBef>
              <a:buFont typeface="Arial" charset="0"/>
              <a:buNone/>
              <a:defRPr/>
            </a:pPr>
            <a:endParaRPr lang="en-US" altLang="en-US" sz="2000" dirty="0">
              <a:latin typeface="Times New Roman" pitchFamily="18" charset="0"/>
              <a:ea typeface="ＭＳ Ｐゴシック" pitchFamily="34" charset="-128"/>
            </a:endParaRPr>
          </a:p>
          <a:p>
            <a:pPr marL="457200" lvl="1" indent="0" eaLnBrk="1" hangingPunct="1">
              <a:lnSpc>
                <a:spcPct val="90000"/>
              </a:lnSpc>
              <a:spcBef>
                <a:spcPct val="0"/>
              </a:spcBef>
              <a:buFont typeface="Arial" charset="0"/>
              <a:buNone/>
              <a:defRPr/>
            </a:pPr>
            <a:endParaRPr lang="en-US" altLang="en-US" dirty="0" smtClean="0">
              <a:latin typeface="Times New Roman"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CA" altLang="en-US" smtClean="0">
              <a:ea typeface="ＭＳ Ｐゴシック" panose="020B0600070205080204" pitchFamily="34" charset="-128"/>
            </a:endParaRP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8318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ular Callout 5"/>
          <p:cNvSpPr>
            <a:spLocks noChangeArrowheads="1"/>
          </p:cNvSpPr>
          <p:nvPr/>
        </p:nvSpPr>
        <p:spPr bwMode="auto">
          <a:xfrm>
            <a:off x="1981200" y="457200"/>
            <a:ext cx="6934200" cy="838200"/>
          </a:xfrm>
          <a:prstGeom prst="wedgeRectCallout">
            <a:avLst>
              <a:gd name="adj1" fmla="val -11755"/>
              <a:gd name="adj2" fmla="val 30755"/>
            </a:avLst>
          </a:prstGeom>
          <a:solidFill>
            <a:srgbClr val="FFFFCC"/>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Europeans were not the first to explore the oceans in search of new trade routes </a:t>
            </a:r>
          </a:p>
        </p:txBody>
      </p:sp>
      <p:sp>
        <p:nvSpPr>
          <p:cNvPr id="5" name="Rectangular Callout 4"/>
          <p:cNvSpPr>
            <a:spLocks noChangeArrowheads="1"/>
          </p:cNvSpPr>
          <p:nvPr/>
        </p:nvSpPr>
        <p:spPr bwMode="auto">
          <a:xfrm>
            <a:off x="762000" y="5562600"/>
            <a:ext cx="7772400" cy="1219200"/>
          </a:xfrm>
          <a:prstGeom prst="wedgeRectCallout">
            <a:avLst>
              <a:gd name="adj1" fmla="val 11389"/>
              <a:gd name="adj2" fmla="val 13338"/>
            </a:avLst>
          </a:prstGeom>
          <a:solidFill>
            <a:schemeClr val="tx2">
              <a:lumMod val="20000"/>
              <a:lumOff val="80000"/>
            </a:schemeClr>
          </a:solidFill>
          <a:ln w="9525" algn="ctr">
            <a:solidFill>
              <a:schemeClr val="tx1"/>
            </a:solidFill>
            <a:round/>
            <a:headEnd/>
            <a:tailEnd/>
          </a:ln>
        </p:spPr>
        <p:txBody>
          <a:bodyPr/>
          <a:lstStyle/>
          <a:p>
            <a:pPr algn="ctr" eaLnBrk="0" hangingPunct="0">
              <a:lnSpc>
                <a:spcPct val="80000"/>
              </a:lnSpc>
              <a:defRPr/>
            </a:pPr>
            <a:r>
              <a:rPr lang="en-US" sz="3200">
                <a:cs typeface="Arial" charset="0"/>
              </a:rPr>
              <a:t>Islamic merchants explored the Indian Ocean &amp; had dominated the Asian spice trade for centuries before European exploration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0"/>
            <a:ext cx="7772400" cy="914400"/>
          </a:xfrm>
        </p:spPr>
        <p:txBody>
          <a:bodyPr/>
          <a:lstStyle/>
          <a:p>
            <a:pPr eaLnBrk="1" hangingPunct="1"/>
            <a:r>
              <a:rPr lang="en-US" altLang="en-US" smtClean="0">
                <a:latin typeface="Times New Roman" panose="02020603050405020304" pitchFamily="18" charset="0"/>
                <a:ea typeface="ＭＳ Ｐゴシック" panose="020B0600070205080204" pitchFamily="34" charset="-128"/>
              </a:rPr>
              <a:t>Early Exploration</a:t>
            </a:r>
          </a:p>
        </p:txBody>
      </p:sp>
      <p:sp>
        <p:nvSpPr>
          <p:cNvPr id="13315" name="Rectangle 3"/>
          <p:cNvSpPr>
            <a:spLocks noGrp="1" noChangeArrowheads="1"/>
          </p:cNvSpPr>
          <p:nvPr>
            <p:ph idx="1"/>
          </p:nvPr>
        </p:nvSpPr>
        <p:spPr>
          <a:xfrm>
            <a:off x="990600" y="914400"/>
            <a:ext cx="8153400" cy="5943600"/>
          </a:xfrm>
        </p:spPr>
        <p:txBody>
          <a:bodyPr/>
          <a:lstStyle/>
          <a:p>
            <a:pPr marL="457200" indent="-457200" eaLnBrk="1" hangingPunct="1"/>
            <a:endParaRPr lang="en-CA" altLang="en-US" smtClean="0">
              <a:latin typeface="Times New Roman" panose="02020603050405020304" pitchFamily="18" charset="0"/>
              <a:ea typeface="ＭＳ Ｐゴシック" panose="020B0600070205080204" pitchFamily="34" charset="-128"/>
              <a:sym typeface="Wingdings" panose="05000000000000000000" pitchFamily="2" charset="2"/>
            </a:endParaRPr>
          </a:p>
        </p:txBody>
      </p:sp>
      <p:pic>
        <p:nvPicPr>
          <p:cNvPr id="13316" name="Picture 12" descr="china1405zhenghemaptignor600pxw"/>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0" y="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ular Callout 3"/>
          <p:cNvSpPr>
            <a:spLocks noChangeArrowheads="1"/>
          </p:cNvSpPr>
          <p:nvPr/>
        </p:nvSpPr>
        <p:spPr bwMode="auto">
          <a:xfrm>
            <a:off x="3429000" y="5181600"/>
            <a:ext cx="5715000" cy="1600200"/>
          </a:xfrm>
          <a:prstGeom prst="wedgeRectCallout">
            <a:avLst>
              <a:gd name="adj1" fmla="val 11389"/>
              <a:gd name="adj2" fmla="val 13338"/>
            </a:avLst>
          </a:prstGeom>
          <a:solidFill>
            <a:srgbClr val="CCFFCC"/>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From 1405 to 1433, Zheng He led the Chinese treasure fleet on </a:t>
            </a:r>
            <a:br>
              <a:rPr kumimoji="0" lang="en-US" altLang="en-US" sz="3200">
                <a:latin typeface="Times New Roman" panose="02020603050405020304" pitchFamily="18" charset="0"/>
                <a:cs typeface="Arial" panose="020B0604020202020204" pitchFamily="34" charset="0"/>
              </a:rPr>
            </a:br>
            <a:r>
              <a:rPr kumimoji="0" lang="en-US" altLang="en-US" sz="3200">
                <a:latin typeface="Times New Roman" panose="02020603050405020304" pitchFamily="18" charset="0"/>
                <a:cs typeface="Arial" panose="020B0604020202020204" pitchFamily="34" charset="0"/>
              </a:rPr>
              <a:t>7 expeditions to SE Asia, India, &amp; Africa during the Ming Dynasty </a:t>
            </a:r>
          </a:p>
        </p:txBody>
      </p:sp>
      <p:pic>
        <p:nvPicPr>
          <p:cNvPr id="13318" name="Picture 13" descr="Zheng He's ship and Columbus's Santa Ma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006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6413"/>
            <a:ext cx="91440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4953000"/>
            <a:ext cx="12525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6"/>
          <p:cNvSpPr>
            <a:spLocks noChangeArrowheads="1"/>
          </p:cNvSpPr>
          <p:nvPr/>
        </p:nvSpPr>
        <p:spPr bwMode="auto">
          <a:xfrm>
            <a:off x="304800" y="160338"/>
            <a:ext cx="8458200" cy="1668462"/>
          </a:xfrm>
          <a:prstGeom prst="rect">
            <a:avLst/>
          </a:prstGeom>
          <a:solidFill>
            <a:srgbClr val="FFCCFF"/>
          </a:solidFill>
          <a:ln w="9525">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But in the late 1400s, the </a:t>
            </a:r>
            <a:r>
              <a:rPr kumimoji="0" lang="en-US" altLang="en-US" sz="3200">
                <a:latin typeface="Times New Roman" panose="02020603050405020304" pitchFamily="18" charset="0"/>
                <a:cs typeface="Arial" panose="020B0604020202020204" pitchFamily="34" charset="0"/>
                <a:sym typeface="Wingdings" panose="05000000000000000000" pitchFamily="2" charset="2"/>
              </a:rPr>
              <a:t>European sailors did what neither Muslim nor Chinese explorers could: Begin global (not regional) exploration &amp; </a:t>
            </a:r>
            <a:br>
              <a:rPr kumimoji="0" lang="en-US" altLang="en-US" sz="3200">
                <a:latin typeface="Times New Roman" panose="02020603050405020304" pitchFamily="18" charset="0"/>
                <a:cs typeface="Arial" panose="020B0604020202020204" pitchFamily="34" charset="0"/>
                <a:sym typeface="Wingdings" panose="05000000000000000000" pitchFamily="2" charset="2"/>
              </a:rPr>
            </a:br>
            <a:r>
              <a:rPr kumimoji="0" lang="en-US" altLang="en-US" sz="3200">
                <a:latin typeface="Times New Roman" panose="02020603050405020304" pitchFamily="18" charset="0"/>
                <a:cs typeface="Arial" panose="020B0604020202020204" pitchFamily="34" charset="0"/>
                <a:sym typeface="Wingdings" panose="05000000000000000000" pitchFamily="2" charset="2"/>
              </a:rPr>
              <a:t>create colonies to increase their wealth &amp; power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CA" altLang="en-US" smtClean="0">
              <a:ea typeface="ＭＳ Ｐゴシック" panose="020B0600070205080204" pitchFamily="34" charset="-128"/>
            </a:endParaRP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l="12885" t="11086" r="24451" b="532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ChangeArrowheads="1"/>
          </p:cNvSpPr>
          <p:nvPr/>
        </p:nvSpPr>
        <p:spPr bwMode="auto">
          <a:xfrm>
            <a:off x="5334000" y="96838"/>
            <a:ext cx="3581400" cy="1274762"/>
          </a:xfrm>
          <a:prstGeom prst="rect">
            <a:avLst/>
          </a:prstGeom>
          <a:solidFill>
            <a:srgbClr val="CCFFCC"/>
          </a:solidFill>
          <a:ln w="9525">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Portugal was the early leader in the </a:t>
            </a:r>
            <a:br>
              <a:rPr kumimoji="0" lang="en-US" altLang="en-US" sz="3200">
                <a:latin typeface="Times New Roman" panose="02020603050405020304" pitchFamily="18" charset="0"/>
                <a:cs typeface="Arial" panose="020B0604020202020204" pitchFamily="34" charset="0"/>
              </a:rPr>
            </a:br>
            <a:r>
              <a:rPr kumimoji="0" lang="en-US" altLang="en-US" sz="3200">
                <a:latin typeface="Times New Roman" panose="02020603050405020304" pitchFamily="18" charset="0"/>
                <a:cs typeface="Arial" panose="020B0604020202020204" pitchFamily="34" charset="0"/>
              </a:rPr>
              <a:t>Age of Exploration </a:t>
            </a:r>
            <a:endParaRPr kumimoji="0" lang="en-US" altLang="en-US" sz="3200">
              <a:latin typeface="Times New Roman" panose="02020603050405020304" pitchFamily="18" charset="0"/>
              <a:cs typeface="Arial" panose="020B0604020202020204" pitchFamily="34" charset="0"/>
              <a:sym typeface="Wingdings" panose="05000000000000000000" pitchFamily="2" charset="2"/>
            </a:endParaRPr>
          </a:p>
        </p:txBody>
      </p:sp>
      <p:pic>
        <p:nvPicPr>
          <p:cNvPr id="8" name="Picture 2057" descr="henry's vision"/>
          <p:cNvPicPr>
            <a:picLocks noChangeAspect="1" noChangeArrowheads="1"/>
          </p:cNvPicPr>
          <p:nvPr/>
        </p:nvPicPr>
        <p:blipFill>
          <a:blip r:embed="rId3">
            <a:extLst>
              <a:ext uri="{28A0092B-C50C-407E-A947-70E740481C1C}">
                <a14:useLocalDpi xmlns:a14="http://schemas.microsoft.com/office/drawing/2010/main" val="0"/>
              </a:ext>
            </a:extLst>
          </a:blip>
          <a:srcRect l="13216"/>
          <a:stretch>
            <a:fillRect/>
          </a:stretch>
        </p:blipFill>
        <p:spPr bwMode="auto">
          <a:xfrm>
            <a:off x="4591050" y="1447800"/>
            <a:ext cx="45529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0" y="401638"/>
            <a:ext cx="4953000" cy="1274762"/>
          </a:xfrm>
          <a:prstGeom prst="rect">
            <a:avLst/>
          </a:prstGeom>
          <a:solidFill>
            <a:srgbClr val="CCCCFF"/>
          </a:solidFill>
          <a:ln w="9525">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In Portugal, Prince Henry the Navigator started a school of navigation to train sailors</a:t>
            </a:r>
            <a:endParaRPr kumimoji="0" lang="en-US" altLang="en-US" sz="3200">
              <a:latin typeface="Times New Roman" panose="02020603050405020304" pitchFamily="18" charset="0"/>
              <a:cs typeface="Arial" panose="020B0604020202020204" pitchFamily="34" charset="0"/>
              <a:sym typeface="Wingdings" panose="05000000000000000000" pitchFamily="2" charset="2"/>
            </a:endParaRPr>
          </a:p>
        </p:txBody>
      </p:sp>
      <p:sp>
        <p:nvSpPr>
          <p:cNvPr id="10" name="Rectangle 9"/>
          <p:cNvSpPr>
            <a:spLocks noChangeArrowheads="1"/>
          </p:cNvSpPr>
          <p:nvPr/>
        </p:nvSpPr>
        <p:spPr bwMode="auto">
          <a:xfrm>
            <a:off x="76200" y="1752600"/>
            <a:ext cx="4800600" cy="1274763"/>
          </a:xfrm>
          <a:prstGeom prst="rect">
            <a:avLst/>
          </a:prstGeom>
          <a:solidFill>
            <a:srgbClr val="FFFFCC"/>
          </a:solidFill>
          <a:ln w="9525">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He brought in Europe</a:t>
            </a:r>
            <a:r>
              <a:rPr kumimoji="0" lang="ja-JP" altLang="en-US" sz="3200">
                <a:latin typeface="Times New Roman" panose="02020603050405020304" pitchFamily="18" charset="0"/>
                <a:cs typeface="Arial" panose="020B0604020202020204" pitchFamily="34" charset="0"/>
              </a:rPr>
              <a:t>’</a:t>
            </a:r>
            <a:r>
              <a:rPr kumimoji="0" lang="en-US" altLang="ja-JP" sz="3200">
                <a:latin typeface="Times New Roman" panose="02020603050405020304" pitchFamily="18" charset="0"/>
                <a:cs typeface="Arial" panose="020B0604020202020204" pitchFamily="34" charset="0"/>
              </a:rPr>
              <a:t>s best map-makers, ship-builders, &amp; sailing instructors</a:t>
            </a:r>
            <a:endParaRPr kumimoji="0" lang="en-US" altLang="en-US" sz="3200">
              <a:latin typeface="Times New Roman" panose="02020603050405020304" pitchFamily="18" charset="0"/>
              <a:cs typeface="Arial" panose="020B0604020202020204" pitchFamily="34" charset="0"/>
              <a:sym typeface="Wingdings" panose="05000000000000000000" pitchFamily="2" charset="2"/>
            </a:endParaRPr>
          </a:p>
        </p:txBody>
      </p:sp>
      <p:sp>
        <p:nvSpPr>
          <p:cNvPr id="11" name="Rectangle 10"/>
          <p:cNvSpPr>
            <a:spLocks noChangeArrowheads="1"/>
          </p:cNvSpPr>
          <p:nvPr/>
        </p:nvSpPr>
        <p:spPr bwMode="auto">
          <a:xfrm>
            <a:off x="76200" y="3124200"/>
            <a:ext cx="2667000" cy="3243263"/>
          </a:xfrm>
          <a:prstGeom prst="rect">
            <a:avLst/>
          </a:prstGeom>
          <a:solidFill>
            <a:srgbClr val="FFCCFF"/>
          </a:solidFill>
          <a:ln w="9525">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He wanted to discover new territories, find a quick trade route to Asia, &amp; expand Portugal</a:t>
            </a:r>
            <a:r>
              <a:rPr kumimoji="0" lang="ja-JP" altLang="en-US" sz="3200">
                <a:latin typeface="Times New Roman" panose="02020603050405020304" pitchFamily="18" charset="0"/>
                <a:cs typeface="Arial" panose="020B0604020202020204" pitchFamily="34" charset="0"/>
              </a:rPr>
              <a:t>’</a:t>
            </a:r>
            <a:r>
              <a:rPr kumimoji="0" lang="en-US" altLang="ja-JP" sz="3200">
                <a:latin typeface="Times New Roman" panose="02020603050405020304" pitchFamily="18" charset="0"/>
                <a:cs typeface="Arial" panose="020B0604020202020204" pitchFamily="34" charset="0"/>
              </a:rPr>
              <a:t>s power</a:t>
            </a:r>
            <a:endParaRPr kumimoji="0" lang="en-US" altLang="en-US" sz="3200">
              <a:latin typeface="Times New Roman" panose="02020603050405020304" pitchFamily="18" charset="0"/>
              <a:cs typeface="Arial" panose="020B0604020202020204" pitchFamily="34"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oyage--DaGama"/>
          <p:cNvPicPr>
            <a:picLocks noChangeAspect="1" noChangeArrowheads="1"/>
          </p:cNvPicPr>
          <p:nvPr/>
        </p:nvPicPr>
        <p:blipFill>
          <a:blip r:embed="rId2">
            <a:extLst>
              <a:ext uri="{28A0092B-C50C-407E-A947-70E740481C1C}">
                <a14:useLocalDpi xmlns:a14="http://schemas.microsoft.com/office/drawing/2010/main" val="0"/>
              </a:ext>
            </a:extLst>
          </a:blip>
          <a:srcRect t="8203" r="2438"/>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152400" y="1684338"/>
            <a:ext cx="3429000" cy="2455862"/>
          </a:xfrm>
          <a:prstGeom prst="rect">
            <a:avLst/>
          </a:prstGeom>
          <a:solidFill>
            <a:srgbClr val="FFCC99"/>
          </a:solidFill>
          <a:ln w="19050">
            <a:solidFill>
              <a:schemeClr val="tx1"/>
            </a:solidFill>
            <a:miter lim="800000"/>
            <a:headEnd/>
            <a:tailEnd/>
          </a:ln>
          <a:effectLst/>
        </p:spPr>
        <p:txBody>
          <a:bodyPr>
            <a:spAutoFit/>
          </a:bodyPr>
          <a:lstStyle/>
          <a:p>
            <a:pPr algn="ctr">
              <a:lnSpc>
                <a:spcPct val="80000"/>
              </a:lnSpc>
              <a:defRPr/>
            </a:pPr>
            <a:r>
              <a:rPr lang="en-US" sz="3200">
                <a:effectLst>
                  <a:outerShdw blurRad="38100" dist="38100" dir="2700000" algn="tl">
                    <a:srgbClr val="FFFFFF"/>
                  </a:outerShdw>
                </a:effectLst>
                <a:cs typeface="Arial" charset="0"/>
              </a:rPr>
              <a:t>Vasco da Gama</a:t>
            </a:r>
            <a:r>
              <a:rPr lang="en-US" sz="3200">
                <a:cs typeface="Arial" charset="0"/>
              </a:rPr>
              <a:t> was the 1</a:t>
            </a:r>
            <a:r>
              <a:rPr lang="en-US" sz="3200" baseline="30000">
                <a:cs typeface="Arial" charset="0"/>
              </a:rPr>
              <a:t>st</a:t>
            </a:r>
            <a:r>
              <a:rPr lang="en-US" sz="3200">
                <a:cs typeface="Arial" charset="0"/>
              </a:rPr>
              <a:t> explorer to find a direct trade route to Asia by going around Africa to get to India</a:t>
            </a:r>
          </a:p>
        </p:txBody>
      </p:sp>
      <p:sp>
        <p:nvSpPr>
          <p:cNvPr id="34820" name="Rectangle 1031"/>
          <p:cNvSpPr>
            <a:spLocks noChangeArrowheads="1"/>
          </p:cNvSpPr>
          <p:nvPr/>
        </p:nvSpPr>
        <p:spPr bwMode="auto">
          <a:xfrm>
            <a:off x="152400" y="4275138"/>
            <a:ext cx="3429000" cy="1668462"/>
          </a:xfrm>
          <a:prstGeom prst="rect">
            <a:avLst/>
          </a:prstGeom>
          <a:solidFill>
            <a:srgbClr val="CCCCFF"/>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10000"/>
              </a:spcBef>
              <a:buClrTx/>
              <a:buFontTx/>
              <a:buNone/>
            </a:pPr>
            <a:r>
              <a:rPr lang="en-US" altLang="en-US" sz="3200">
                <a:latin typeface="Times New Roman" panose="02020603050405020304" pitchFamily="18" charset="0"/>
                <a:cs typeface="Arial" panose="020B0604020202020204" pitchFamily="34" charset="0"/>
              </a:rPr>
              <a:t>Portugal gained a sea route to Asia that brought them great wealth   </a:t>
            </a:r>
          </a:p>
        </p:txBody>
      </p:sp>
      <p:sp>
        <p:nvSpPr>
          <p:cNvPr id="16389" name="Rectangle 1031"/>
          <p:cNvSpPr>
            <a:spLocks noChangeArrowheads="1"/>
          </p:cNvSpPr>
          <p:nvPr/>
        </p:nvSpPr>
        <p:spPr bwMode="auto">
          <a:xfrm>
            <a:off x="609600" y="76200"/>
            <a:ext cx="7848600" cy="1284288"/>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Prince Henry</a:t>
            </a:r>
            <a:r>
              <a:rPr kumimoji="0" lang="ja-JP" altLang="en-US" sz="3200">
                <a:latin typeface="Times New Roman" panose="02020603050405020304" pitchFamily="18" charset="0"/>
                <a:cs typeface="Arial" panose="020B0604020202020204" pitchFamily="34" charset="0"/>
              </a:rPr>
              <a:t>’</a:t>
            </a:r>
            <a:r>
              <a:rPr kumimoji="0" lang="en-US" altLang="ja-JP" sz="3200">
                <a:latin typeface="Times New Roman" panose="02020603050405020304" pitchFamily="18" charset="0"/>
                <a:cs typeface="Arial" panose="020B0604020202020204" pitchFamily="34" charset="0"/>
              </a:rPr>
              <a:t>s navigation school &amp; willingness to fund voyages led the Portuguese to be the  1</a:t>
            </a:r>
            <a:r>
              <a:rPr kumimoji="0" lang="en-US" altLang="ja-JP" sz="3200" baseline="30000">
                <a:latin typeface="Times New Roman" panose="02020603050405020304" pitchFamily="18" charset="0"/>
                <a:cs typeface="Arial" panose="020B0604020202020204" pitchFamily="34" charset="0"/>
              </a:rPr>
              <a:t>st</a:t>
            </a:r>
            <a:r>
              <a:rPr kumimoji="0" lang="en-US" altLang="ja-JP" sz="3200">
                <a:latin typeface="Times New Roman" panose="02020603050405020304" pitchFamily="18" charset="0"/>
                <a:cs typeface="Arial" panose="020B0604020202020204" pitchFamily="34" charset="0"/>
              </a:rPr>
              <a:t> to explore the west coast of Africa</a:t>
            </a:r>
            <a:endParaRPr kumimoji="0" lang="en-US" altLang="en-US" sz="3200">
              <a:latin typeface="Times New Roman" panose="02020603050405020304" pitchFamily="18" charset="0"/>
              <a:cs typeface="Arial" panose="020B0604020202020204" pitchFamily="34" charset="0"/>
            </a:endParaRPr>
          </a:p>
        </p:txBody>
      </p:sp>
      <p:pic>
        <p:nvPicPr>
          <p:cNvPr id="7" name="Picture 4" descr="Vasco%20da%20Gama-%202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60863"/>
            <a:ext cx="2514600"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fade">
                                      <p:cBhvr>
                                        <p:cTn id="7" dur="1000"/>
                                        <p:tgtEl>
                                          <p:spTgt spid="4096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4820"/>
                                        </p:tgtEl>
                                        <p:attrNameLst>
                                          <p:attrName>style.visibility</p:attrName>
                                        </p:attrNameLst>
                                      </p:cBhvr>
                                      <p:to>
                                        <p:strVal val="visible"/>
                                      </p:to>
                                    </p:set>
                                    <p:animEffect transition="in" filter="fade">
                                      <p:cBhvr>
                                        <p:cTn id="14" dur="1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3482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914400" y="914400"/>
            <a:ext cx="8229600" cy="5943600"/>
          </a:xfrm>
        </p:spPr>
        <p:txBody>
          <a:bodyPr/>
          <a:lstStyle/>
          <a:p>
            <a:pPr eaLnBrk="1" hangingPunct="1"/>
            <a:endParaRPr lang="en-CA" altLang="en-US" smtClean="0">
              <a:latin typeface="Times New Roman" panose="02020603050405020304" pitchFamily="18" charset="0"/>
              <a:ea typeface="ＭＳ Ｐゴシック" panose="020B0600070205080204" pitchFamily="34" charset="-128"/>
            </a:endParaRPr>
          </a:p>
        </p:txBody>
      </p:sp>
      <p:pic>
        <p:nvPicPr>
          <p:cNvPr id="17411" name="Picture 12" descr="http://www.fasttrackteaching.com/T_M03_DiscovCP300g15.gif"/>
          <p:cNvPicPr>
            <a:picLocks noChangeAspect="1" noChangeArrowheads="1"/>
          </p:cNvPicPr>
          <p:nvPr/>
        </p:nvPicPr>
        <p:blipFill>
          <a:blip r:embed="rId3">
            <a:extLst>
              <a:ext uri="{28A0092B-C50C-407E-A947-70E740481C1C}">
                <a14:useLocalDpi xmlns:a14="http://schemas.microsoft.com/office/drawing/2010/main" val="0"/>
              </a:ext>
            </a:extLst>
          </a:blip>
          <a:srcRect l="1653" r="3273" b="33112"/>
          <a:stretch>
            <a:fillRect/>
          </a:stretch>
        </p:blipFill>
        <p:spPr bwMode="auto">
          <a:xfrm>
            <a:off x="0" y="173038"/>
            <a:ext cx="9144000" cy="500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1031"/>
          <p:cNvSpPr>
            <a:spLocks noChangeArrowheads="1"/>
          </p:cNvSpPr>
          <p:nvPr/>
        </p:nvSpPr>
        <p:spPr bwMode="auto">
          <a:xfrm>
            <a:off x="4267200" y="4719638"/>
            <a:ext cx="4724400" cy="2062162"/>
          </a:xfrm>
          <a:prstGeom prst="rect">
            <a:avLst/>
          </a:prstGeom>
          <a:solidFill>
            <a:srgbClr val="CCCCFF"/>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10000"/>
              </a:spcBef>
              <a:buClrTx/>
              <a:buFontTx/>
              <a:buNone/>
            </a:pPr>
            <a:r>
              <a:rPr lang="en-US" altLang="en-US" sz="3200">
                <a:latin typeface="Times New Roman" panose="02020603050405020304" pitchFamily="18" charset="0"/>
                <a:cs typeface="Arial" panose="020B0604020202020204" pitchFamily="34" charset="0"/>
              </a:rPr>
              <a:t>During the Age of Exploration, Portugal created colonies along the African coast, in Brazil, &amp; the Spice Islands in Asia </a:t>
            </a:r>
          </a:p>
        </p:txBody>
      </p:sp>
      <p:pic>
        <p:nvPicPr>
          <p:cNvPr id="17413" name="Picture 12" descr="http://www.fasttrackteaching.com/T_M03_DiscovCP300g15.gif"/>
          <p:cNvPicPr>
            <a:picLocks noChangeAspect="1" noChangeArrowheads="1"/>
          </p:cNvPicPr>
          <p:nvPr/>
        </p:nvPicPr>
        <p:blipFill>
          <a:blip r:embed="rId3">
            <a:extLst>
              <a:ext uri="{28A0092B-C50C-407E-A947-70E740481C1C}">
                <a14:useLocalDpi xmlns:a14="http://schemas.microsoft.com/office/drawing/2010/main" val="0"/>
              </a:ext>
            </a:extLst>
          </a:blip>
          <a:srcRect l="27971" t="70074" r="30348" b="6567"/>
          <a:stretch>
            <a:fillRect/>
          </a:stretch>
        </p:blipFill>
        <p:spPr bwMode="auto">
          <a:xfrm>
            <a:off x="0" y="5029200"/>
            <a:ext cx="419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CA" altLang="en-US" smtClean="0">
              <a:ea typeface="ＭＳ Ｐゴシック" panose="020B0600070205080204" pitchFamily="34" charset="-128"/>
            </a:endParaRP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l="12885" t="11086" r="24451" b="532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conservapedia.com/images/6/6a/Cordero_Colon_ante_los_Reyes_Catolic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1000"/>
            <a:ext cx="49530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6"/>
          <p:cNvSpPr>
            <a:spLocks noChangeArrowheads="1"/>
          </p:cNvSpPr>
          <p:nvPr/>
        </p:nvSpPr>
        <p:spPr bwMode="auto">
          <a:xfrm>
            <a:off x="76200" y="152400"/>
            <a:ext cx="4648200" cy="1284288"/>
          </a:xfrm>
          <a:prstGeom prst="rect">
            <a:avLst/>
          </a:prstGeom>
          <a:solidFill>
            <a:srgbClr val="FFCC99"/>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The Spanish government </a:t>
            </a:r>
            <a:br>
              <a:rPr kumimoji="0" lang="en-US" altLang="en-US" sz="3200">
                <a:latin typeface="Times New Roman" panose="02020603050405020304" pitchFamily="18" charset="0"/>
                <a:cs typeface="Arial" panose="020B0604020202020204" pitchFamily="34" charset="0"/>
              </a:rPr>
            </a:br>
            <a:r>
              <a:rPr kumimoji="0" lang="en-US" altLang="en-US" sz="3200">
                <a:latin typeface="Times New Roman" panose="02020603050405020304" pitchFamily="18" charset="0"/>
                <a:cs typeface="Arial" panose="020B0604020202020204" pitchFamily="34" charset="0"/>
              </a:rPr>
              <a:t>saw Portugal</a:t>
            </a:r>
            <a:r>
              <a:rPr kumimoji="0" lang="ja-JP" altLang="en-US" sz="3200">
                <a:latin typeface="Times New Roman" panose="02020603050405020304" pitchFamily="18" charset="0"/>
                <a:cs typeface="Arial" panose="020B0604020202020204" pitchFamily="34" charset="0"/>
              </a:rPr>
              <a:t>’</a:t>
            </a:r>
            <a:r>
              <a:rPr kumimoji="0" lang="en-US" altLang="ja-JP" sz="3200">
                <a:latin typeface="Times New Roman" panose="02020603050405020304" pitchFamily="18" charset="0"/>
                <a:cs typeface="Arial" panose="020B0604020202020204" pitchFamily="34" charset="0"/>
              </a:rPr>
              <a:t>s wealth &amp; </a:t>
            </a:r>
            <a:br>
              <a:rPr kumimoji="0" lang="en-US" altLang="ja-JP" sz="3200">
                <a:latin typeface="Times New Roman" panose="02020603050405020304" pitchFamily="18" charset="0"/>
                <a:cs typeface="Arial" panose="020B0604020202020204" pitchFamily="34" charset="0"/>
              </a:rPr>
            </a:br>
            <a:r>
              <a:rPr kumimoji="0" lang="en-US" altLang="ja-JP" sz="3200">
                <a:latin typeface="Times New Roman" panose="02020603050405020304" pitchFamily="18" charset="0"/>
                <a:cs typeface="Arial" panose="020B0604020202020204" pitchFamily="34" charset="0"/>
              </a:rPr>
              <a:t>did not want to be left out</a:t>
            </a:r>
            <a:endParaRPr kumimoji="0" lang="en-US" altLang="en-US" sz="3200">
              <a:latin typeface="Times New Roman" panose="02020603050405020304" pitchFamily="18" charset="0"/>
              <a:cs typeface="Arial" panose="020B0604020202020204" pitchFamily="34" charset="0"/>
            </a:endParaRPr>
          </a:p>
        </p:txBody>
      </p:sp>
      <p:sp>
        <p:nvSpPr>
          <p:cNvPr id="8" name="Rectangle 7"/>
          <p:cNvSpPr>
            <a:spLocks noChangeArrowheads="1"/>
          </p:cNvSpPr>
          <p:nvPr/>
        </p:nvSpPr>
        <p:spPr bwMode="auto">
          <a:xfrm>
            <a:off x="76200" y="1524000"/>
            <a:ext cx="3886200" cy="2465388"/>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More than any other European monarch, Ferdinand &amp; Isabella of Spain sponsored &amp; supported overseas expeditions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Voyage--Columbus"/>
          <p:cNvPicPr>
            <a:picLocks noChangeAspect="1" noChangeArrowheads="1"/>
          </p:cNvPicPr>
          <p:nvPr/>
        </p:nvPicPr>
        <p:blipFill>
          <a:blip r:embed="rId3">
            <a:extLst>
              <a:ext uri="{28A0092B-C50C-407E-A947-70E740481C1C}">
                <a14:useLocalDpi xmlns:a14="http://schemas.microsoft.com/office/drawing/2010/main" val="0"/>
              </a:ext>
            </a:extLst>
          </a:blip>
          <a:srcRect t="16711" b="1677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
          <p:cNvSpPr txBox="1">
            <a:spLocks noChangeArrowheads="1"/>
          </p:cNvSpPr>
          <p:nvPr/>
        </p:nvSpPr>
        <p:spPr bwMode="auto">
          <a:xfrm>
            <a:off x="5029200" y="76200"/>
            <a:ext cx="4038600" cy="2062163"/>
          </a:xfrm>
          <a:prstGeom prst="rect">
            <a:avLst/>
          </a:prstGeom>
          <a:solidFill>
            <a:srgbClr val="FFCC99"/>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lang="en-US" altLang="en-US" sz="3200">
                <a:latin typeface="Times New Roman" panose="02020603050405020304" pitchFamily="18" charset="0"/>
                <a:cs typeface="Arial" panose="020B0604020202020204" pitchFamily="34" charset="0"/>
              </a:rPr>
              <a:t>Columbus reached the Bahamas in America but thought that he had reached islands off the coast of India</a:t>
            </a:r>
          </a:p>
        </p:txBody>
      </p:sp>
      <p:sp>
        <p:nvSpPr>
          <p:cNvPr id="16" name="Rectangle 1031"/>
          <p:cNvSpPr>
            <a:spLocks noChangeArrowheads="1"/>
          </p:cNvSpPr>
          <p:nvPr/>
        </p:nvSpPr>
        <p:spPr bwMode="auto">
          <a:xfrm>
            <a:off x="76200" y="5507038"/>
            <a:ext cx="3886200" cy="1274762"/>
          </a:xfrm>
          <a:prstGeom prst="rect">
            <a:avLst/>
          </a:prstGeom>
          <a:solidFill>
            <a:srgbClr val="CCCCFF"/>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10000"/>
              </a:spcBef>
              <a:buClrTx/>
              <a:buFontTx/>
              <a:buNone/>
            </a:pPr>
            <a:r>
              <a:rPr lang="en-US" altLang="en-US" sz="3200">
                <a:latin typeface="Times New Roman" panose="02020603050405020304" pitchFamily="18" charset="0"/>
                <a:cs typeface="Arial" panose="020B0604020202020204" pitchFamily="34" charset="0"/>
              </a:rPr>
              <a:t>He made 4 trips to </a:t>
            </a:r>
            <a:r>
              <a:rPr lang="ja-JP" altLang="en-US" sz="3200">
                <a:latin typeface="Times New Roman" panose="02020603050405020304" pitchFamily="18" charset="0"/>
                <a:cs typeface="Arial" panose="020B0604020202020204" pitchFamily="34" charset="0"/>
              </a:rPr>
              <a:t>“</a:t>
            </a:r>
            <a:r>
              <a:rPr lang="en-US" altLang="ja-JP" sz="3200">
                <a:latin typeface="Times New Roman" panose="02020603050405020304" pitchFamily="18" charset="0"/>
                <a:cs typeface="Arial" panose="020B0604020202020204" pitchFamily="34" charset="0"/>
              </a:rPr>
              <a:t>India</a:t>
            </a:r>
            <a:r>
              <a:rPr lang="ja-JP" altLang="en-US" sz="3200">
                <a:latin typeface="Times New Roman" panose="02020603050405020304" pitchFamily="18" charset="0"/>
                <a:cs typeface="Arial" panose="020B0604020202020204" pitchFamily="34" charset="0"/>
              </a:rPr>
              <a:t>”</a:t>
            </a:r>
            <a:r>
              <a:rPr lang="en-US" altLang="ja-JP" sz="3200">
                <a:latin typeface="Times New Roman" panose="02020603050405020304" pitchFamily="18" charset="0"/>
                <a:cs typeface="Arial" panose="020B0604020202020204" pitchFamily="34" charset="0"/>
              </a:rPr>
              <a:t> never knowing he was in </a:t>
            </a:r>
            <a:r>
              <a:rPr lang="ja-JP" altLang="en-US" sz="3200">
                <a:latin typeface="Times New Roman" panose="02020603050405020304" pitchFamily="18" charset="0"/>
                <a:cs typeface="Arial" panose="020B0604020202020204" pitchFamily="34" charset="0"/>
              </a:rPr>
              <a:t>“</a:t>
            </a:r>
            <a:r>
              <a:rPr lang="en-US" altLang="ja-JP" sz="3200">
                <a:latin typeface="Times New Roman" panose="02020603050405020304" pitchFamily="18" charset="0"/>
                <a:cs typeface="Arial" panose="020B0604020202020204" pitchFamily="34" charset="0"/>
              </a:rPr>
              <a:t>America</a:t>
            </a:r>
            <a:r>
              <a:rPr lang="ja-JP" altLang="en-US" sz="3200">
                <a:latin typeface="Times New Roman" panose="02020603050405020304" pitchFamily="18" charset="0"/>
                <a:cs typeface="Arial" panose="020B0604020202020204" pitchFamily="34" charset="0"/>
              </a:rPr>
              <a:t>”</a:t>
            </a:r>
            <a:endParaRPr lang="en-US" altLang="en-US" sz="3200">
              <a:latin typeface="Times New Roman" panose="02020603050405020304" pitchFamily="18" charset="0"/>
              <a:cs typeface="Arial" panose="020B0604020202020204" pitchFamily="34" charset="0"/>
            </a:endParaRPr>
          </a:p>
        </p:txBody>
      </p:sp>
      <p:sp>
        <p:nvSpPr>
          <p:cNvPr id="19461" name="Rectangle 1031"/>
          <p:cNvSpPr>
            <a:spLocks noChangeArrowheads="1"/>
          </p:cNvSpPr>
          <p:nvPr/>
        </p:nvSpPr>
        <p:spPr bwMode="auto">
          <a:xfrm>
            <a:off x="76200" y="76200"/>
            <a:ext cx="4876800" cy="2071688"/>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Like most educated men of the Renaissance, Columbus believed the world was round &amp; thought he could reach Asia by sailing west</a:t>
            </a:r>
          </a:p>
        </p:txBody>
      </p:sp>
      <p:pic>
        <p:nvPicPr>
          <p:cNvPr id="19" name="Picture 21" descr="1492-Columbus-landing"/>
          <p:cNvPicPr>
            <a:picLocks noChangeAspect="1" noChangeArrowheads="1"/>
          </p:cNvPicPr>
          <p:nvPr/>
        </p:nvPicPr>
        <p:blipFill>
          <a:blip r:embed="rId4">
            <a:extLst>
              <a:ext uri="{28A0092B-C50C-407E-A947-70E740481C1C}">
                <a14:useLocalDpi xmlns:a14="http://schemas.microsoft.com/office/drawing/2010/main" val="0"/>
              </a:ext>
            </a:extLst>
          </a:blip>
          <a:srcRect t="8446" b="11765"/>
          <a:stretch>
            <a:fillRect/>
          </a:stretch>
        </p:blipFill>
        <p:spPr bwMode="auto">
          <a:xfrm>
            <a:off x="4114800" y="4267200"/>
            <a:ext cx="4910138"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nodeType="afterGroup">
                            <p:stCondLst>
                              <p:cond delay="1000"/>
                            </p:stCondLst>
                            <p:childTnLst>
                              <p:par>
                                <p:cTn id="9" presetID="53" presetClass="entr" presetSubtype="0" fill="hold" nodeType="afterEffect">
                                  <p:stCondLst>
                                    <p:cond delay="100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Effect transition="in" filter="fade">
                                      <p:cBhvr>
                                        <p:cTn id="13" dur="1000"/>
                                        <p:tgtEl>
                                          <p:spTgt spid="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Voyage--Magel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1031"/>
          <p:cNvSpPr>
            <a:spLocks noChangeArrowheads="1"/>
          </p:cNvSpPr>
          <p:nvPr/>
        </p:nvSpPr>
        <p:spPr bwMode="auto">
          <a:xfrm>
            <a:off x="76200" y="76200"/>
            <a:ext cx="4572000" cy="2062163"/>
          </a:xfrm>
          <a:prstGeom prst="rect">
            <a:avLst/>
          </a:prstGeom>
          <a:solidFill>
            <a:srgbClr val="FFCCFF"/>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Despite the fact that Columbus never found Asia, Ferdinand Magellan still thought he could reach Asia by sailing West</a:t>
            </a:r>
          </a:p>
        </p:txBody>
      </p:sp>
      <p:sp>
        <p:nvSpPr>
          <p:cNvPr id="6" name="Rectangle 1031"/>
          <p:cNvSpPr>
            <a:spLocks noChangeArrowheads="1"/>
          </p:cNvSpPr>
          <p:nvPr/>
        </p:nvSpPr>
        <p:spPr bwMode="auto">
          <a:xfrm>
            <a:off x="4724400" y="76200"/>
            <a:ext cx="4343400" cy="1668463"/>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Magellan became the first explorer to circumnavigate the Earth (go all the way around) </a:t>
            </a:r>
          </a:p>
        </p:txBody>
      </p:sp>
      <p:pic>
        <p:nvPicPr>
          <p:cNvPr id="39941" name="Picture 5" descr="http://home.earthlink.net/~cyberkiwi/soldiers/magell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613" y="1828800"/>
            <a:ext cx="18811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filter="fade">
                                      <p:cBhvr>
                                        <p:cTn id="10" dur="1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914400" y="914400"/>
            <a:ext cx="8229600" cy="5943600"/>
          </a:xfrm>
        </p:spPr>
        <p:txBody>
          <a:bodyPr/>
          <a:lstStyle/>
          <a:p>
            <a:pPr eaLnBrk="1" hangingPunct="1"/>
            <a:endParaRPr lang="en-CA" altLang="en-US" smtClean="0">
              <a:latin typeface="Times New Roman" panose="02020603050405020304" pitchFamily="18" charset="0"/>
              <a:ea typeface="ＭＳ Ｐゴシック" panose="020B0600070205080204" pitchFamily="34" charset="-128"/>
            </a:endParaRPr>
          </a:p>
        </p:txBody>
      </p:sp>
      <p:pic>
        <p:nvPicPr>
          <p:cNvPr id="21507" name="Picture 12" descr="http://www.fasttrackteaching.com/T_M03_DiscovCP300g15.gif"/>
          <p:cNvPicPr>
            <a:picLocks noChangeAspect="1" noChangeArrowheads="1"/>
          </p:cNvPicPr>
          <p:nvPr/>
        </p:nvPicPr>
        <p:blipFill>
          <a:blip r:embed="rId3">
            <a:extLst>
              <a:ext uri="{28A0092B-C50C-407E-A947-70E740481C1C}">
                <a14:useLocalDpi xmlns:a14="http://schemas.microsoft.com/office/drawing/2010/main" val="0"/>
              </a:ext>
            </a:extLst>
          </a:blip>
          <a:srcRect l="1653" r="3273" b="33112"/>
          <a:stretch>
            <a:fillRect/>
          </a:stretch>
        </p:blipFill>
        <p:spPr bwMode="auto">
          <a:xfrm>
            <a:off x="0" y="173038"/>
            <a:ext cx="9144000" cy="500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031"/>
          <p:cNvSpPr>
            <a:spLocks noChangeArrowheads="1"/>
          </p:cNvSpPr>
          <p:nvPr/>
        </p:nvSpPr>
        <p:spPr bwMode="auto">
          <a:xfrm>
            <a:off x="4343400" y="5103813"/>
            <a:ext cx="4648200" cy="1677987"/>
          </a:xfrm>
          <a:prstGeom prst="rect">
            <a:avLst/>
          </a:prstGeom>
          <a:solidFill>
            <a:srgbClr val="FFCCFF"/>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10000"/>
              </a:spcBef>
              <a:buClrTx/>
              <a:buFontTx/>
              <a:buNone/>
            </a:pPr>
            <a:r>
              <a:rPr lang="en-US" altLang="en-US" sz="3200">
                <a:latin typeface="Times New Roman" panose="02020603050405020304" pitchFamily="18" charset="0"/>
                <a:cs typeface="Arial" panose="020B0604020202020204" pitchFamily="34" charset="0"/>
              </a:rPr>
              <a:t>During the </a:t>
            </a:r>
            <a:br>
              <a:rPr lang="en-US" altLang="en-US" sz="3200">
                <a:latin typeface="Times New Roman" panose="02020603050405020304" pitchFamily="18" charset="0"/>
                <a:cs typeface="Arial" panose="020B0604020202020204" pitchFamily="34" charset="0"/>
              </a:rPr>
            </a:br>
            <a:r>
              <a:rPr lang="en-US" altLang="en-US" sz="3200">
                <a:latin typeface="Times New Roman" panose="02020603050405020304" pitchFamily="18" charset="0"/>
                <a:cs typeface="Arial" panose="020B0604020202020204" pitchFamily="34" charset="0"/>
              </a:rPr>
              <a:t>Age of Exploration, </a:t>
            </a:r>
            <a:br>
              <a:rPr lang="en-US" altLang="en-US" sz="3200">
                <a:latin typeface="Times New Roman" panose="02020603050405020304" pitchFamily="18" charset="0"/>
                <a:cs typeface="Arial" panose="020B0604020202020204" pitchFamily="34" charset="0"/>
              </a:rPr>
            </a:br>
            <a:r>
              <a:rPr lang="en-US" altLang="en-US" sz="3200">
                <a:latin typeface="Times New Roman" panose="02020603050405020304" pitchFamily="18" charset="0"/>
                <a:cs typeface="Arial" panose="020B0604020202020204" pitchFamily="34" charset="0"/>
              </a:rPr>
              <a:t>Spain created colonies in </a:t>
            </a:r>
            <a:br>
              <a:rPr lang="en-US" altLang="en-US" sz="3200">
                <a:latin typeface="Times New Roman" panose="02020603050405020304" pitchFamily="18" charset="0"/>
                <a:cs typeface="Arial" panose="020B0604020202020204" pitchFamily="34" charset="0"/>
              </a:rPr>
            </a:br>
            <a:r>
              <a:rPr lang="en-US" altLang="en-US" sz="3200">
                <a:latin typeface="Times New Roman" panose="02020603050405020304" pitchFamily="18" charset="0"/>
                <a:cs typeface="Arial" panose="020B0604020202020204" pitchFamily="34" charset="0"/>
              </a:rPr>
              <a:t>North &amp; South America </a:t>
            </a:r>
          </a:p>
        </p:txBody>
      </p:sp>
      <p:pic>
        <p:nvPicPr>
          <p:cNvPr id="21509" name="Picture 12" descr="http://www.fasttrackteaching.com/T_M03_DiscovCP300g15.gif"/>
          <p:cNvPicPr>
            <a:picLocks noChangeAspect="1" noChangeArrowheads="1"/>
          </p:cNvPicPr>
          <p:nvPr/>
        </p:nvPicPr>
        <p:blipFill>
          <a:blip r:embed="rId3">
            <a:extLst>
              <a:ext uri="{28A0092B-C50C-407E-A947-70E740481C1C}">
                <a14:useLocalDpi xmlns:a14="http://schemas.microsoft.com/office/drawing/2010/main" val="0"/>
              </a:ext>
            </a:extLst>
          </a:blip>
          <a:srcRect l="27971" t="70074" r="30348" b="6567"/>
          <a:stretch>
            <a:fillRect/>
          </a:stretch>
        </p:blipFill>
        <p:spPr bwMode="auto">
          <a:xfrm>
            <a:off x="0" y="5029200"/>
            <a:ext cx="419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768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ular Callout 7"/>
          <p:cNvSpPr>
            <a:spLocks noChangeArrowheads="1"/>
          </p:cNvSpPr>
          <p:nvPr/>
        </p:nvSpPr>
        <p:spPr bwMode="auto">
          <a:xfrm>
            <a:off x="228600" y="76200"/>
            <a:ext cx="8686800" cy="838200"/>
          </a:xfrm>
          <a:prstGeom prst="wedgeRectCallout">
            <a:avLst>
              <a:gd name="adj1" fmla="val -11755"/>
              <a:gd name="adj2" fmla="val 30755"/>
            </a:avLst>
          </a:prstGeom>
          <a:solidFill>
            <a:srgbClr val="CCFFCC"/>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From the 1400s to the 1700s, Europe experienced an </a:t>
            </a:r>
            <a:r>
              <a:rPr kumimoji="0" lang="ja-JP" altLang="en-US" sz="3200">
                <a:latin typeface="Times New Roman" panose="02020603050405020304" pitchFamily="18" charset="0"/>
                <a:cs typeface="Arial" panose="020B0604020202020204" pitchFamily="34" charset="0"/>
              </a:rPr>
              <a:t>“</a:t>
            </a:r>
            <a:r>
              <a:rPr kumimoji="0" lang="en-US" altLang="ja-JP" sz="3200">
                <a:latin typeface="Times New Roman" panose="02020603050405020304" pitchFamily="18" charset="0"/>
                <a:cs typeface="Arial" panose="020B0604020202020204" pitchFamily="34" charset="0"/>
              </a:rPr>
              <a:t>Age of Exploration</a:t>
            </a:r>
            <a:r>
              <a:rPr kumimoji="0" lang="ja-JP" altLang="en-US" sz="3200">
                <a:latin typeface="Times New Roman" panose="02020603050405020304" pitchFamily="18" charset="0"/>
                <a:cs typeface="Arial" panose="020B0604020202020204" pitchFamily="34" charset="0"/>
              </a:rPr>
              <a:t>”</a:t>
            </a:r>
            <a:r>
              <a:rPr kumimoji="0" lang="en-US" altLang="ja-JP" sz="3200">
                <a:latin typeface="Times New Roman" panose="02020603050405020304" pitchFamily="18" charset="0"/>
                <a:cs typeface="Arial" panose="020B0604020202020204" pitchFamily="34" charset="0"/>
              </a:rPr>
              <a:t> </a:t>
            </a:r>
            <a:endParaRPr kumimoji="0" lang="en-US" altLang="en-US" sz="3200">
              <a:latin typeface="Times New Roman" panose="02020603050405020304" pitchFamily="18" charset="0"/>
              <a:cs typeface="Arial" panose="020B0604020202020204" pitchFamily="34" charset="0"/>
            </a:endParaRPr>
          </a:p>
        </p:txBody>
      </p:sp>
      <p:sp>
        <p:nvSpPr>
          <p:cNvPr id="10" name="Rectangular Callout 9"/>
          <p:cNvSpPr>
            <a:spLocks noChangeArrowheads="1"/>
          </p:cNvSpPr>
          <p:nvPr/>
        </p:nvSpPr>
        <p:spPr bwMode="auto">
          <a:xfrm>
            <a:off x="685800" y="5562600"/>
            <a:ext cx="6400800" cy="1219200"/>
          </a:xfrm>
          <a:prstGeom prst="wedgeRectCallout">
            <a:avLst>
              <a:gd name="adj1" fmla="val -11755"/>
              <a:gd name="adj2" fmla="val 30755"/>
            </a:avLst>
          </a:prstGeom>
          <a:solidFill>
            <a:srgbClr val="FFCCFF"/>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As a result of exploration, European nations grew powerful &amp; spread their influence throughout the world </a:t>
            </a:r>
          </a:p>
        </p:txBody>
      </p:sp>
      <p:sp>
        <p:nvSpPr>
          <p:cNvPr id="9" name="Rectangular Callout 8"/>
          <p:cNvSpPr>
            <a:spLocks noChangeArrowheads="1"/>
          </p:cNvSpPr>
          <p:nvPr/>
        </p:nvSpPr>
        <p:spPr bwMode="auto">
          <a:xfrm>
            <a:off x="3657600" y="990600"/>
            <a:ext cx="5410200" cy="838200"/>
          </a:xfrm>
          <a:prstGeom prst="wedgeRectCallout">
            <a:avLst>
              <a:gd name="adj1" fmla="val -11755"/>
              <a:gd name="adj2" fmla="val 30755"/>
            </a:avLst>
          </a:prstGeom>
          <a:solidFill>
            <a:srgbClr val="FFFFCC"/>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The Renaissance encouraged curiosity &amp; a desire for trade</a:t>
            </a:r>
          </a:p>
        </p:txBody>
      </p:sp>
      <p:sp>
        <p:nvSpPr>
          <p:cNvPr id="11" name="Rectangle 2"/>
          <p:cNvSpPr txBox="1">
            <a:spLocks noChangeArrowheads="1"/>
          </p:cNvSpPr>
          <p:nvPr/>
        </p:nvSpPr>
        <p:spPr bwMode="auto">
          <a:xfrm>
            <a:off x="304800" y="3048000"/>
            <a:ext cx="8686800" cy="1295400"/>
          </a:xfrm>
          <a:prstGeom prst="rect">
            <a:avLst/>
          </a:prstGeom>
          <a:solidFill>
            <a:schemeClr val="accent3"/>
          </a:solidFill>
          <a:ln w="9525">
            <a:solidFill>
              <a:schemeClr val="tx1"/>
            </a:solidFill>
            <a:miter lim="800000"/>
            <a:headEnd/>
            <a:tailEnd/>
          </a:ln>
        </p:spPr>
        <p:txBody>
          <a:bodyPr anchor="ctr"/>
          <a:lstStyle/>
          <a:p>
            <a:pPr algn="ctr">
              <a:lnSpc>
                <a:spcPct val="90000"/>
              </a:lnSpc>
              <a:defRPr/>
            </a:pPr>
            <a:r>
              <a:rPr kumimoji="1" lang="en-US" sz="4400" b="1" u="sng">
                <a:solidFill>
                  <a:srgbClr val="C00000"/>
                </a:solidFill>
                <a:effectLst>
                  <a:outerShdw blurRad="38100" dist="38100" dir="2700000" algn="tl">
                    <a:srgbClr val="C0C0C0"/>
                  </a:outerShdw>
                </a:effectLst>
                <a:cs typeface="Arial" charset="0"/>
              </a:rPr>
              <a:t>Motivations</a:t>
            </a:r>
            <a:r>
              <a:rPr kumimoji="1" lang="en-US" sz="4400">
                <a:solidFill>
                  <a:srgbClr val="C00000"/>
                </a:solidFill>
                <a:cs typeface="Arial" charset="0"/>
              </a:rPr>
              <a:t>: </a:t>
            </a:r>
            <a:br>
              <a:rPr kumimoji="1" lang="en-US" sz="4400">
                <a:solidFill>
                  <a:srgbClr val="C00000"/>
                </a:solidFill>
                <a:cs typeface="Arial" charset="0"/>
              </a:rPr>
            </a:br>
            <a:r>
              <a:rPr kumimoji="1" lang="en-US" sz="4400">
                <a:solidFill>
                  <a:srgbClr val="0000CC"/>
                </a:solidFill>
                <a:cs typeface="Arial" charset="0"/>
              </a:rPr>
              <a:t>Why did Europeans want to explore?</a:t>
            </a:r>
            <a:endParaRPr kumimoji="1" lang="en-US" sz="3600">
              <a:solidFill>
                <a:srgbClr val="0000CC"/>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CA" altLang="en-US" smtClean="0">
              <a:latin typeface="Times New Roman" panose="02020603050405020304" pitchFamily="18" charset="0"/>
              <a:ea typeface="ＭＳ Ｐゴシック" panose="020B0600070205080204" pitchFamily="34" charset="-128"/>
            </a:endParaRPr>
          </a:p>
        </p:txBody>
      </p:sp>
      <p:sp>
        <p:nvSpPr>
          <p:cNvPr id="22531" name="Content Placeholder 2"/>
          <p:cNvSpPr>
            <a:spLocks noGrp="1"/>
          </p:cNvSpPr>
          <p:nvPr>
            <p:ph idx="1"/>
          </p:nvPr>
        </p:nvSpPr>
        <p:spPr/>
        <p:txBody>
          <a:bodyPr/>
          <a:lstStyle/>
          <a:p>
            <a:endParaRPr lang="en-CA" altLang="en-US" smtClean="0">
              <a:latin typeface="Times New Roman" panose="02020603050405020304" pitchFamily="18" charset="0"/>
              <a:ea typeface="ＭＳ Ｐゴシック" panose="020B0600070205080204" pitchFamily="34" charset="-128"/>
            </a:endParaRPr>
          </a:p>
        </p:txBody>
      </p:sp>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0"/>
            <a:ext cx="736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a:spLocks noChangeArrowheads="1"/>
          </p:cNvSpPr>
          <p:nvPr/>
        </p:nvSpPr>
        <p:spPr bwMode="auto">
          <a:xfrm>
            <a:off x="1371600" y="76200"/>
            <a:ext cx="7162800" cy="1295400"/>
          </a:xfrm>
          <a:prstGeom prst="wedgeRectCallout">
            <a:avLst>
              <a:gd name="adj1" fmla="val -11755"/>
              <a:gd name="adj2" fmla="val 30755"/>
            </a:avLst>
          </a:prstGeom>
          <a:solidFill>
            <a:srgbClr val="CCFFCC"/>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5000"/>
              </a:lnSpc>
              <a:spcBef>
                <a:spcPct val="0"/>
              </a:spcBef>
              <a:buClrTx/>
              <a:buFontTx/>
              <a:buNone/>
            </a:pPr>
            <a:r>
              <a:rPr kumimoji="0" lang="en-US" altLang="en-US" sz="3200">
                <a:latin typeface="Times New Roman" panose="02020603050405020304" pitchFamily="18" charset="0"/>
                <a:cs typeface="Arial" panose="020B0604020202020204" pitchFamily="34" charset="0"/>
              </a:rPr>
              <a:t>Spain sent explorers called conquistadors to the New World to find gold, claim land, &amp; spread Christianity </a:t>
            </a:r>
          </a:p>
        </p:txBody>
      </p:sp>
      <p:sp>
        <p:nvSpPr>
          <p:cNvPr id="6" name="Rectangular Callout 5"/>
          <p:cNvSpPr>
            <a:spLocks noChangeArrowheads="1"/>
          </p:cNvSpPr>
          <p:nvPr/>
        </p:nvSpPr>
        <p:spPr bwMode="auto">
          <a:xfrm>
            <a:off x="228600" y="1447800"/>
            <a:ext cx="1981200" cy="1295400"/>
          </a:xfrm>
          <a:prstGeom prst="wedgeRectCallout">
            <a:avLst>
              <a:gd name="adj1" fmla="val 87519"/>
              <a:gd name="adj2" fmla="val 30755"/>
            </a:avLst>
          </a:prstGeom>
          <a:solidFill>
            <a:srgbClr val="CCCCFF"/>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5000"/>
              </a:lnSpc>
              <a:spcBef>
                <a:spcPct val="0"/>
              </a:spcBef>
              <a:buClrTx/>
              <a:buFontTx/>
              <a:buNone/>
            </a:pPr>
            <a:r>
              <a:rPr kumimoji="0" lang="en-US" altLang="en-US" sz="3200">
                <a:latin typeface="Times New Roman" panose="02020603050405020304" pitchFamily="18" charset="0"/>
                <a:cs typeface="Arial" panose="020B0604020202020204" pitchFamily="34" charset="0"/>
              </a:rPr>
              <a:t>Cortez conquered the Aztecs </a:t>
            </a:r>
          </a:p>
        </p:txBody>
      </p:sp>
      <p:sp>
        <p:nvSpPr>
          <p:cNvPr id="7" name="Rectangular Callout 6"/>
          <p:cNvSpPr>
            <a:spLocks noChangeArrowheads="1"/>
          </p:cNvSpPr>
          <p:nvPr/>
        </p:nvSpPr>
        <p:spPr bwMode="auto">
          <a:xfrm>
            <a:off x="457200" y="3429000"/>
            <a:ext cx="1981200" cy="1295400"/>
          </a:xfrm>
          <a:prstGeom prst="wedgeRectCallout">
            <a:avLst>
              <a:gd name="adj1" fmla="val 140639"/>
              <a:gd name="adj2" fmla="val 14773"/>
            </a:avLst>
          </a:prstGeom>
          <a:solidFill>
            <a:srgbClr val="FFCCFF"/>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5000"/>
              </a:lnSpc>
              <a:spcBef>
                <a:spcPct val="0"/>
              </a:spcBef>
              <a:buClrTx/>
              <a:buFontTx/>
              <a:buNone/>
            </a:pPr>
            <a:r>
              <a:rPr kumimoji="0" lang="en-US" altLang="en-US" sz="3200">
                <a:latin typeface="Times New Roman" panose="02020603050405020304" pitchFamily="18" charset="0"/>
                <a:cs typeface="Arial" panose="020B0604020202020204" pitchFamily="34" charset="0"/>
              </a:rPr>
              <a:t>Pizarro conquered the Inca</a:t>
            </a:r>
          </a:p>
        </p:txBody>
      </p:sp>
      <p:pic>
        <p:nvPicPr>
          <p:cNvPr id="8" name="Picture 6" descr="http://syllable.rice.edu/LangEx_06_07/WIKI/images/0/04/Aztec_and_the_conquistado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5" y="1447800"/>
            <a:ext cx="400367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www.sbceo.k12.ca.us/~vms/carlton/Renaissance/Pizarr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975" y="3962400"/>
            <a:ext cx="41370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hart-TreasureFromTheAmericas"/>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5410200" y="2286000"/>
            <a:ext cx="3657600" cy="4519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chart-TreasureFromTheAmericas"/>
          <p:cNvPicPr>
            <a:picLocks noChangeAspect="1" noChangeArrowheads="1"/>
          </p:cNvPicPr>
          <p:nvPr/>
        </p:nvPicPr>
        <p:blipFill>
          <a:blip r:embed="rId7">
            <a:lum bright="-6000" contrast="12000"/>
            <a:extLst>
              <a:ext uri="{28A0092B-C50C-407E-A947-70E740481C1C}">
                <a14:useLocalDpi xmlns:a14="http://schemas.microsoft.com/office/drawing/2010/main" val="0"/>
              </a:ext>
            </a:extLst>
          </a:blip>
          <a:srcRect/>
          <a:stretch>
            <a:fillRect/>
          </a:stretch>
        </p:blipFill>
        <p:spPr bwMode="auto">
          <a:xfrm>
            <a:off x="6019800" y="2667000"/>
            <a:ext cx="838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rot="-3398842">
            <a:off x="8396288" y="5940425"/>
            <a:ext cx="1066800" cy="609600"/>
          </a:xfrm>
          <a:prstGeom prst="rect">
            <a:avLst/>
          </a:prstGeom>
          <a:solidFill>
            <a:schemeClr val="bg1"/>
          </a:solidFill>
          <a:ln w="9525">
            <a:solidFill>
              <a:schemeClr val="bg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kumimoji="0" lang="en-CA" altLang="en-US" sz="1800">
              <a:latin typeface="Times New Roman" panose="02020603050405020304" pitchFamily="18" charset="0"/>
              <a:cs typeface="Arial" panose="020B0604020202020204" pitchFamily="34" charset="0"/>
            </a:endParaRPr>
          </a:p>
        </p:txBody>
      </p:sp>
      <p:sp>
        <p:nvSpPr>
          <p:cNvPr id="13" name="Rectangular Callout 12"/>
          <p:cNvSpPr>
            <a:spLocks noChangeArrowheads="1"/>
          </p:cNvSpPr>
          <p:nvPr/>
        </p:nvSpPr>
        <p:spPr bwMode="auto">
          <a:xfrm>
            <a:off x="76200" y="4191000"/>
            <a:ext cx="4267200" cy="2590800"/>
          </a:xfrm>
          <a:prstGeom prst="wedgeRectCallout">
            <a:avLst>
              <a:gd name="adj1" fmla="val -11755"/>
              <a:gd name="adj2" fmla="val 30755"/>
            </a:avLst>
          </a:prstGeom>
          <a:solidFill>
            <a:srgbClr val="FFFFCC"/>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5000"/>
              </a:lnSpc>
              <a:spcBef>
                <a:spcPct val="0"/>
              </a:spcBef>
              <a:buClrTx/>
              <a:buFontTx/>
              <a:buNone/>
            </a:pPr>
            <a:r>
              <a:rPr kumimoji="0" lang="en-US" altLang="en-US" sz="3200">
                <a:latin typeface="Times New Roman" panose="02020603050405020304" pitchFamily="18" charset="0"/>
                <a:cs typeface="Arial" panose="020B0604020202020204" pitchFamily="34" charset="0"/>
              </a:rPr>
              <a:t>The influx of gold from America made Spain the most powerful country in Europe during the early years of the </a:t>
            </a:r>
            <a:br>
              <a:rPr kumimoji="0" lang="en-US" altLang="en-US" sz="3200">
                <a:latin typeface="Times New Roman" panose="02020603050405020304" pitchFamily="18" charset="0"/>
                <a:cs typeface="Arial" panose="020B0604020202020204" pitchFamily="34" charset="0"/>
              </a:rPr>
            </a:br>
            <a:r>
              <a:rPr kumimoji="0" lang="en-US" altLang="en-US" sz="3200">
                <a:latin typeface="Times New Roman" panose="02020603050405020304" pitchFamily="18" charset="0"/>
                <a:cs typeface="Arial" panose="020B0604020202020204" pitchFamily="34" charset="0"/>
              </a:rPr>
              <a:t>Age of Exploration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par>
                                <p:cTn id="41" presetID="10" presetClass="exit" presetSubtype="0" fill="hold" nodeType="withEffect">
                                  <p:stCondLst>
                                    <p:cond delay="0"/>
                                  </p:stCondLst>
                                  <p:childTnLst>
                                    <p:animEffect transition="out" filter="fade">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CA" altLang="en-US" smtClean="0">
              <a:ea typeface="ＭＳ Ｐゴシック" panose="020B0600070205080204" pitchFamily="34" charset="-128"/>
            </a:endParaRP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l="12885" t="11086" r="24451" b="532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6"/>
          <p:cNvSpPr>
            <a:spLocks noChangeArrowheads="1"/>
          </p:cNvSpPr>
          <p:nvPr/>
        </p:nvSpPr>
        <p:spPr bwMode="auto">
          <a:xfrm>
            <a:off x="76200" y="76200"/>
            <a:ext cx="8991600" cy="879475"/>
          </a:xfrm>
          <a:prstGeom prst="rect">
            <a:avLst/>
          </a:prstGeom>
          <a:solidFill>
            <a:srgbClr val="FF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England, France, &amp; the Netherlands became involved in overseas exploration &amp; colonization as well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914400" y="914400"/>
            <a:ext cx="8229600" cy="5943600"/>
          </a:xfrm>
        </p:spPr>
        <p:txBody>
          <a:bodyPr/>
          <a:lstStyle/>
          <a:p>
            <a:pPr eaLnBrk="1" hangingPunct="1"/>
            <a:endParaRPr lang="en-CA" altLang="en-US" smtClean="0">
              <a:latin typeface="Times New Roman" panose="02020603050405020304" pitchFamily="18" charset="0"/>
              <a:ea typeface="ＭＳ Ｐゴシック" panose="020B0600070205080204" pitchFamily="34" charset="-128"/>
            </a:endParaRPr>
          </a:p>
        </p:txBody>
      </p:sp>
      <p:pic>
        <p:nvPicPr>
          <p:cNvPr id="24579" name="Picture 23" descr="Map-EuropeanExplorationsInTheAmericas"/>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0" y="-33338"/>
            <a:ext cx="6934200" cy="68913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1031"/>
          <p:cNvSpPr>
            <a:spLocks noChangeArrowheads="1"/>
          </p:cNvSpPr>
          <p:nvPr/>
        </p:nvSpPr>
        <p:spPr bwMode="auto">
          <a:xfrm>
            <a:off x="457200" y="5791200"/>
            <a:ext cx="8305800" cy="879475"/>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10000"/>
              </a:spcBef>
              <a:buClrTx/>
              <a:buFontTx/>
              <a:buNone/>
            </a:pPr>
            <a:r>
              <a:rPr lang="en-US" altLang="en-US" sz="3200">
                <a:latin typeface="Times New Roman" panose="02020603050405020304" pitchFamily="18" charset="0"/>
                <a:cs typeface="Arial" panose="020B0604020202020204" pitchFamily="34" charset="0"/>
              </a:rPr>
              <a:t>The French explorer Samuel de Champlain searched Canada for a northwest passage to Asia </a:t>
            </a:r>
          </a:p>
        </p:txBody>
      </p:sp>
      <p:sp>
        <p:nvSpPr>
          <p:cNvPr id="8" name="Rectangle 1031"/>
          <p:cNvSpPr>
            <a:spLocks noChangeArrowheads="1"/>
          </p:cNvSpPr>
          <p:nvPr/>
        </p:nvSpPr>
        <p:spPr bwMode="auto">
          <a:xfrm>
            <a:off x="4648200" y="4402138"/>
            <a:ext cx="4419600" cy="1273175"/>
          </a:xfrm>
          <a:prstGeom prst="rect">
            <a:avLst/>
          </a:prstGeom>
          <a:solidFill>
            <a:srgbClr val="CCCCFF"/>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10000"/>
              </a:spcBef>
              <a:buClrTx/>
              <a:buFontTx/>
              <a:buNone/>
            </a:pPr>
            <a:r>
              <a:rPr lang="en-US" altLang="en-US" sz="3200">
                <a:latin typeface="Times New Roman" panose="02020603050405020304" pitchFamily="18" charset="0"/>
                <a:cs typeface="Arial" panose="020B0604020202020204" pitchFamily="34" charset="0"/>
              </a:rPr>
              <a:t>After failing to do so, Champlain founded the French colony of Quebec </a:t>
            </a:r>
          </a:p>
        </p:txBody>
      </p:sp>
      <p:pic>
        <p:nvPicPr>
          <p:cNvPr id="9" name="Picture 24" descr="champlain-bio-tradin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24000"/>
            <a:ext cx="38862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5">
            <a:lum bright="-18000" contrast="42000"/>
            <a:extLst>
              <a:ext uri="{28A0092B-C50C-407E-A947-70E740481C1C}">
                <a14:useLocalDpi xmlns:a14="http://schemas.microsoft.com/office/drawing/2010/main" val="0"/>
              </a:ext>
            </a:extLst>
          </a:blip>
          <a:srcRect/>
          <a:stretch>
            <a:fillRect/>
          </a:stretch>
        </p:blipFill>
        <p:spPr bwMode="auto">
          <a:xfrm>
            <a:off x="1941513" y="76200"/>
            <a:ext cx="5297487" cy="5715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031"/>
          <p:cNvSpPr>
            <a:spLocks noChangeArrowheads="1"/>
          </p:cNvSpPr>
          <p:nvPr/>
        </p:nvSpPr>
        <p:spPr bwMode="auto">
          <a:xfrm>
            <a:off x="0" y="5978525"/>
            <a:ext cx="9144000" cy="879475"/>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10000"/>
              </a:spcBef>
              <a:buClrTx/>
              <a:buFontTx/>
              <a:buNone/>
            </a:pPr>
            <a:r>
              <a:rPr lang="en-US" altLang="en-US" sz="3200">
                <a:latin typeface="Times New Roman" panose="02020603050405020304" pitchFamily="18" charset="0"/>
                <a:cs typeface="Arial" panose="020B0604020202020204" pitchFamily="34" charset="0"/>
              </a:rPr>
              <a:t>The French would soon carve out a large colony along the Mississippi River from Canada to New Orleans</a:t>
            </a:r>
          </a:p>
        </p:txBody>
      </p:sp>
      <p:pic>
        <p:nvPicPr>
          <p:cNvPr id="24585" name="Picture 12"/>
          <p:cNvPicPr>
            <a:picLocks noChangeAspect="1" noChangeArrowheads="1"/>
          </p:cNvPicPr>
          <p:nvPr/>
        </p:nvPicPr>
        <p:blipFill>
          <a:blip r:embed="rId6">
            <a:lum bright="-18000" contrast="42000"/>
            <a:extLst>
              <a:ext uri="{28A0092B-C50C-407E-A947-70E740481C1C}">
                <a14:useLocalDpi xmlns:a14="http://schemas.microsoft.com/office/drawing/2010/main" val="0"/>
              </a:ext>
            </a:extLst>
          </a:blip>
          <a:srcRect/>
          <a:stretch>
            <a:fillRect/>
          </a:stretch>
        </p:blipFill>
        <p:spPr bwMode="auto">
          <a:xfrm>
            <a:off x="0" y="50292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5" name="Picture 2" descr="http://www.quebecoislibre.org/06/060319ma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113" y="0"/>
            <a:ext cx="7645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1000"/>
                                        <p:tgtEl>
                                          <p:spTgt spid="8"/>
                                        </p:tgtEl>
                                      </p:cBhvr>
                                    </p:animEffect>
                                    <p:set>
                                      <p:cBhvr>
                                        <p:cTn id="15" dur="1" fill="hold">
                                          <p:stCondLst>
                                            <p:cond delay="999"/>
                                          </p:stCondLst>
                                        </p:cTn>
                                        <p:tgtEl>
                                          <p:spTgt spid="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9"/>
                                        </p:tgtEl>
                                      </p:cBhvr>
                                    </p:animEffect>
                                    <p:set>
                                      <p:cBhvr>
                                        <p:cTn id="18" dur="1" fill="hold">
                                          <p:stCondLst>
                                            <p:cond delay="999"/>
                                          </p:stCondLst>
                                        </p:cTn>
                                        <p:tgtEl>
                                          <p:spTgt spid="9"/>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7"/>
                                        </p:tgtEl>
                                      </p:cBhvr>
                                    </p:animEffect>
                                    <p:set>
                                      <p:cBhvr>
                                        <p:cTn id="21" dur="1" fill="hold">
                                          <p:stCondLst>
                                            <p:cond delay="999"/>
                                          </p:stCondLst>
                                        </p:cTn>
                                        <p:tgtEl>
                                          <p:spTgt spid="7"/>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11"/>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152400" y="152400"/>
            <a:ext cx="6096000" cy="65754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3" name="Picture 12"/>
          <p:cNvPicPr>
            <a:picLocks noChangeAspect="1" noChangeArrowheads="1"/>
          </p:cNvPicPr>
          <p:nvPr/>
        </p:nvPicPr>
        <p:blipFill>
          <a:blip r:embed="rId4">
            <a:lum bright="-18000" contrast="42000"/>
            <a:extLst>
              <a:ext uri="{28A0092B-C50C-407E-A947-70E740481C1C}">
                <a14:useLocalDpi xmlns:a14="http://schemas.microsoft.com/office/drawing/2010/main" val="0"/>
              </a:ext>
            </a:extLst>
          </a:blip>
          <a:srcRect/>
          <a:stretch>
            <a:fillRect/>
          </a:stretch>
        </p:blipFill>
        <p:spPr bwMode="auto">
          <a:xfrm>
            <a:off x="228600" y="61722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5604" name="Rectangle 1031"/>
          <p:cNvSpPr>
            <a:spLocks noChangeArrowheads="1"/>
          </p:cNvSpPr>
          <p:nvPr/>
        </p:nvSpPr>
        <p:spPr bwMode="auto">
          <a:xfrm>
            <a:off x="5867400" y="152400"/>
            <a:ext cx="3200400" cy="3648075"/>
          </a:xfrm>
          <a:prstGeom prst="rect">
            <a:avLst/>
          </a:prstGeom>
          <a:solidFill>
            <a:srgbClr val="FFCC99"/>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10000"/>
              </a:spcBef>
              <a:buClrTx/>
              <a:buFontTx/>
              <a:buNone/>
            </a:pPr>
            <a:r>
              <a:rPr lang="en-US" altLang="en-US" sz="3200">
                <a:latin typeface="Times New Roman" panose="02020603050405020304" pitchFamily="18" charset="0"/>
                <a:cs typeface="Arial" panose="020B0604020202020204" pitchFamily="34" charset="0"/>
              </a:rPr>
              <a:t>Unlike other European nations whose kings paid for colonies, the English colonies were paid for </a:t>
            </a:r>
            <a:br>
              <a:rPr lang="en-US" altLang="en-US" sz="3200">
                <a:latin typeface="Times New Roman" panose="02020603050405020304" pitchFamily="18" charset="0"/>
                <a:cs typeface="Arial" panose="020B0604020202020204" pitchFamily="34" charset="0"/>
              </a:rPr>
            </a:br>
            <a:r>
              <a:rPr lang="en-US" altLang="en-US" sz="3200">
                <a:latin typeface="Times New Roman" panose="02020603050405020304" pitchFamily="18" charset="0"/>
                <a:cs typeface="Arial" panose="020B0604020202020204" pitchFamily="34" charset="0"/>
              </a:rPr>
              <a:t>by citizens who formed joint-stock companies </a:t>
            </a:r>
          </a:p>
        </p:txBody>
      </p:sp>
      <p:sp>
        <p:nvSpPr>
          <p:cNvPr id="18" name="Rectangle 1031"/>
          <p:cNvSpPr>
            <a:spLocks noChangeArrowheads="1"/>
          </p:cNvSpPr>
          <p:nvPr/>
        </p:nvSpPr>
        <p:spPr bwMode="auto">
          <a:xfrm>
            <a:off x="5638800" y="3932238"/>
            <a:ext cx="3429000" cy="2849562"/>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10000"/>
              </a:spcBef>
              <a:buClrTx/>
              <a:buFontTx/>
              <a:buNone/>
            </a:pPr>
            <a:r>
              <a:rPr lang="en-US" altLang="en-US" sz="3200">
                <a:latin typeface="Times New Roman" panose="02020603050405020304" pitchFamily="18" charset="0"/>
                <a:cs typeface="Arial" panose="020B0604020202020204" pitchFamily="34" charset="0"/>
              </a:rPr>
              <a:t>English colonies formed along the Atlantic Coast of North America by colonists motivated either by religion </a:t>
            </a:r>
            <a:br>
              <a:rPr lang="en-US" altLang="en-US" sz="3200">
                <a:latin typeface="Times New Roman" panose="02020603050405020304" pitchFamily="18" charset="0"/>
                <a:cs typeface="Arial" panose="020B0604020202020204" pitchFamily="34" charset="0"/>
              </a:rPr>
            </a:br>
            <a:r>
              <a:rPr lang="en-US" altLang="en-US" sz="3200">
                <a:latin typeface="Times New Roman" panose="02020603050405020304" pitchFamily="18" charset="0"/>
                <a:cs typeface="Arial" panose="020B0604020202020204" pitchFamily="34" charset="0"/>
              </a:rPr>
              <a:t>or wealth</a:t>
            </a:r>
          </a:p>
        </p:txBody>
      </p:sp>
      <p:pic>
        <p:nvPicPr>
          <p:cNvPr id="19" name="Picture 2" descr="http://www.quebecoislibre.org/06/060319ma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505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CA" altLang="en-US" smtClean="0">
              <a:latin typeface="Times New Roman" panose="02020603050405020304" pitchFamily="18" charset="0"/>
              <a:ea typeface="ＭＳ Ｐゴシック" panose="020B0600070205080204" pitchFamily="34" charset="-128"/>
            </a:endParaRPr>
          </a:p>
        </p:txBody>
      </p:sp>
      <p:sp>
        <p:nvSpPr>
          <p:cNvPr id="26627" name="Content Placeholder 2"/>
          <p:cNvSpPr>
            <a:spLocks noGrp="1"/>
          </p:cNvSpPr>
          <p:nvPr>
            <p:ph idx="1"/>
          </p:nvPr>
        </p:nvSpPr>
        <p:spPr/>
        <p:txBody>
          <a:bodyPr/>
          <a:lstStyle/>
          <a:p>
            <a:endParaRPr lang="en-CA" altLang="en-US" smtClean="0">
              <a:latin typeface="Times New Roman" panose="02020603050405020304" pitchFamily="18" charset="0"/>
              <a:ea typeface="ＭＳ Ｐゴシック" panose="020B0600070205080204" pitchFamily="34" charset="-128"/>
            </a:endParaRPr>
          </a:p>
        </p:txBody>
      </p:sp>
      <p:pic>
        <p:nvPicPr>
          <p:cNvPr id="26628" name="Picture 2" descr="http://www.collectionscanada.gc.ca/obj/h3/f1/nlc000872-v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1031"/>
          <p:cNvSpPr>
            <a:spLocks noChangeArrowheads="1"/>
          </p:cNvSpPr>
          <p:nvPr/>
        </p:nvSpPr>
        <p:spPr bwMode="auto">
          <a:xfrm>
            <a:off x="2057400" y="5354638"/>
            <a:ext cx="6858000" cy="1274762"/>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10000"/>
              </a:spcBef>
              <a:buClrTx/>
              <a:buFontTx/>
              <a:buNone/>
            </a:pPr>
            <a:r>
              <a:rPr lang="en-US" altLang="en-US" sz="3200">
                <a:latin typeface="Times New Roman" panose="02020603050405020304" pitchFamily="18" charset="0"/>
                <a:cs typeface="Arial" panose="020B0604020202020204" pitchFamily="34" charset="0"/>
              </a:rPr>
              <a:t>The English explorer James Cook was the first European to make contact with Australia, New Zealand, &amp; Hawaii  </a:t>
            </a:r>
          </a:p>
        </p:txBody>
      </p:sp>
      <p:pic>
        <p:nvPicPr>
          <p:cNvPr id="26630" name="Picture 2" descr="James C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4572000"/>
            <a:ext cx="174625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1031"/>
          <p:cNvSpPr>
            <a:spLocks noChangeArrowheads="1"/>
          </p:cNvSpPr>
          <p:nvPr/>
        </p:nvSpPr>
        <p:spPr bwMode="auto">
          <a:xfrm>
            <a:off x="-76200" y="84138"/>
            <a:ext cx="4648200" cy="1668462"/>
          </a:xfrm>
          <a:prstGeom prst="rect">
            <a:avLst/>
          </a:prstGeom>
          <a:solidFill>
            <a:srgbClr val="CCCCFF"/>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10000"/>
              </a:spcBef>
              <a:buClrTx/>
              <a:buFontTx/>
              <a:buNone/>
            </a:pPr>
            <a:r>
              <a:rPr lang="en-US" altLang="en-US" sz="3200">
                <a:latin typeface="Times New Roman" panose="02020603050405020304" pitchFamily="18" charset="0"/>
                <a:cs typeface="Arial" panose="020B0604020202020204" pitchFamily="34" charset="0"/>
              </a:rPr>
              <a:t>Like England, the Netherlands (the Dutch) allowed private companies to fund exploration</a:t>
            </a:r>
          </a:p>
        </p:txBody>
      </p:sp>
      <p:sp>
        <p:nvSpPr>
          <p:cNvPr id="27651" name="Rectangle 1031"/>
          <p:cNvSpPr>
            <a:spLocks noChangeArrowheads="1"/>
          </p:cNvSpPr>
          <p:nvPr/>
        </p:nvSpPr>
        <p:spPr bwMode="auto">
          <a:xfrm>
            <a:off x="4648200" y="84138"/>
            <a:ext cx="4572000" cy="1668462"/>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10000"/>
              </a:spcBef>
              <a:buClrTx/>
              <a:buFontTx/>
              <a:buNone/>
            </a:pPr>
            <a:r>
              <a:rPr lang="en-US" altLang="en-US" sz="3200">
                <a:latin typeface="Times New Roman" panose="02020603050405020304" pitchFamily="18" charset="0"/>
                <a:cs typeface="Arial" panose="020B0604020202020204" pitchFamily="34" charset="0"/>
              </a:rPr>
              <a:t>The Dutch had colonies in America &amp; Africa, but the Dutch East India Company dominated trade in Asia </a:t>
            </a:r>
          </a:p>
        </p:txBody>
      </p:sp>
      <p:pic>
        <p:nvPicPr>
          <p:cNvPr id="27652" name="Picture 2" descr="dutch east india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609600"/>
          </a:xfrm>
        </p:spPr>
        <p:txBody>
          <a:bodyPr/>
          <a:lstStyle/>
          <a:p>
            <a:r>
              <a:rPr lang="en-US" altLang="en-US" sz="3600" smtClean="0">
                <a:latin typeface="Times New Roman" panose="02020603050405020304" pitchFamily="18" charset="0"/>
                <a:ea typeface="ＭＳ Ｐゴシック" panose="020B0600070205080204" pitchFamily="34" charset="-128"/>
              </a:rPr>
              <a:t>Conclusions</a:t>
            </a:r>
          </a:p>
        </p:txBody>
      </p:sp>
      <p:pic>
        <p:nvPicPr>
          <p:cNvPr id="28675" name="Picture 2" descr="Known World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9144000"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1031"/>
          <p:cNvSpPr>
            <a:spLocks noChangeArrowheads="1"/>
          </p:cNvSpPr>
          <p:nvPr/>
        </p:nvSpPr>
        <p:spPr bwMode="auto">
          <a:xfrm>
            <a:off x="0" y="6019800"/>
            <a:ext cx="91440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10000"/>
              </a:spcBef>
              <a:buClrTx/>
              <a:buFontTx/>
              <a:buNone/>
            </a:pPr>
            <a:r>
              <a:rPr lang="en-US" altLang="en-US" sz="3200">
                <a:latin typeface="Times New Roman" panose="02020603050405020304" pitchFamily="18" charset="0"/>
                <a:cs typeface="Arial" panose="020B0604020202020204" pitchFamily="34" charset="0"/>
              </a:rPr>
              <a:t>As a result of the Age of Exploration, European knowledge &amp; influence of the world increased greatly</a:t>
            </a:r>
          </a:p>
        </p:txBody>
      </p:sp>
      <p:pic>
        <p:nvPicPr>
          <p:cNvPr id="6" name="Picture 2" descr="Known Worl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Known World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39775"/>
            <a:ext cx="91440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Known World 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95325"/>
            <a:ext cx="9144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26" descr="Known World M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58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609600"/>
          </a:xfrm>
        </p:spPr>
        <p:txBody>
          <a:bodyPr/>
          <a:lstStyle/>
          <a:p>
            <a:r>
              <a:rPr lang="en-US" altLang="en-US" smtClean="0">
                <a:latin typeface="Times New Roman" panose="02020603050405020304" pitchFamily="18" charset="0"/>
                <a:ea typeface="ＭＳ Ｐゴシック" panose="020B0600070205080204" pitchFamily="34" charset="-128"/>
              </a:rPr>
              <a:t>Gold (Money)</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6413"/>
            <a:ext cx="91440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4953000"/>
            <a:ext cx="12525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609600" y="685800"/>
            <a:ext cx="7696200" cy="914400"/>
          </a:xfrm>
          <a:prstGeom prst="wedgeRectCallout">
            <a:avLst>
              <a:gd name="adj1" fmla="val -11755"/>
              <a:gd name="adj2" fmla="val 30755"/>
            </a:avLst>
          </a:prstGeom>
          <a:solidFill>
            <a:srgbClr val="CCFFCC"/>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5000"/>
              </a:lnSpc>
              <a:spcBef>
                <a:spcPct val="0"/>
              </a:spcBef>
              <a:buClrTx/>
              <a:buFontTx/>
              <a:buNone/>
            </a:pPr>
            <a:r>
              <a:rPr kumimoji="0" lang="en-US" altLang="en-US" sz="3200">
                <a:latin typeface="Times New Roman" panose="02020603050405020304" pitchFamily="18" charset="0"/>
                <a:cs typeface="Arial" panose="020B0604020202020204" pitchFamily="34" charset="0"/>
              </a:rPr>
              <a:t>A desire for new sources of wealth was the main reason for European exploration </a:t>
            </a:r>
          </a:p>
        </p:txBody>
      </p:sp>
      <p:sp>
        <p:nvSpPr>
          <p:cNvPr id="7" name="Rectangular Callout 6"/>
          <p:cNvSpPr>
            <a:spLocks noChangeArrowheads="1"/>
          </p:cNvSpPr>
          <p:nvPr/>
        </p:nvSpPr>
        <p:spPr bwMode="auto">
          <a:xfrm>
            <a:off x="3962400" y="5562600"/>
            <a:ext cx="5029200" cy="1219200"/>
          </a:xfrm>
          <a:prstGeom prst="wedgeRectCallout">
            <a:avLst>
              <a:gd name="adj1" fmla="val -11755"/>
              <a:gd name="adj2" fmla="val 30755"/>
            </a:avLst>
          </a:prstGeom>
          <a:solidFill>
            <a:srgbClr val="FFCCFF"/>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The Crusades &amp; Renaissance stimulated European desires for exotic Asian luxury goods</a:t>
            </a:r>
          </a:p>
        </p:txBody>
      </p:sp>
      <p:sp>
        <p:nvSpPr>
          <p:cNvPr id="8" name="Rectangular Callout 7"/>
          <p:cNvSpPr>
            <a:spLocks noChangeArrowheads="1"/>
          </p:cNvSpPr>
          <p:nvPr/>
        </p:nvSpPr>
        <p:spPr bwMode="auto">
          <a:xfrm>
            <a:off x="838200" y="609600"/>
            <a:ext cx="7162800" cy="1219200"/>
          </a:xfrm>
          <a:prstGeom prst="wedgeRectCallout">
            <a:avLst>
              <a:gd name="adj1" fmla="val -11755"/>
              <a:gd name="adj2" fmla="val 30755"/>
            </a:avLst>
          </a:prstGeom>
          <a:solidFill>
            <a:srgbClr val="CCCCFF"/>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Merchants began looking for quick, direct trade routes to Asia to avoid Muslim &amp; Italian merchants &amp; increase profits</a:t>
            </a:r>
          </a:p>
        </p:txBody>
      </p:sp>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124200"/>
            <a:ext cx="31575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905000"/>
            <a:ext cx="5334000" cy="3505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276600"/>
            <a:ext cx="2667000" cy="1905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249"/>
                                        </p:tgtEl>
                                        <p:attrNameLst>
                                          <p:attrName>style.visibility</p:attrName>
                                        </p:attrNameLst>
                                      </p:cBhvr>
                                      <p:to>
                                        <p:strVal val="visible"/>
                                      </p:to>
                                    </p:set>
                                    <p:animEffect transition="in" filter="fade">
                                      <p:cBhvr>
                                        <p:cTn id="10" dur="1000"/>
                                        <p:tgtEl>
                                          <p:spTgt spid="1024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1000"/>
                                        <p:tgtEl>
                                          <p:spTgt spid="10249"/>
                                        </p:tgtEl>
                                      </p:cBhvr>
                                    </p:animEffect>
                                    <p:set>
                                      <p:cBhvr>
                                        <p:cTn id="18" dur="1" fill="hold">
                                          <p:stCondLst>
                                            <p:cond delay="999"/>
                                          </p:stCondLst>
                                        </p:cTn>
                                        <p:tgtEl>
                                          <p:spTgt spid="10249"/>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11"/>
                                        </p:tgtEl>
                                      </p:cBhvr>
                                    </p:animEffect>
                                    <p:set>
                                      <p:cBhvr>
                                        <p:cTn id="21" dur="1" fill="hold">
                                          <p:stCondLst>
                                            <p:cond delay="999"/>
                                          </p:stCondLst>
                                        </p:cTn>
                                        <p:tgtEl>
                                          <p:spTgt spid="11"/>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par>
                                <p:cTn id="28" presetID="10" presetClass="exit" presetSubtype="0" fill="hold" grpId="0" nodeType="withEffect">
                                  <p:stCondLst>
                                    <p:cond delay="0"/>
                                  </p:stCondLst>
                                  <p:childTnLst>
                                    <p:animEffect transition="out" filter="fade">
                                      <p:cBhvr>
                                        <p:cTn id="29" dur="1000"/>
                                        <p:tgtEl>
                                          <p:spTgt spid="6"/>
                                        </p:tgtEl>
                                      </p:cBhvr>
                                    </p:animEffect>
                                    <p:set>
                                      <p:cBhvr>
                                        <p:cTn id="30" dur="1" fill="hold">
                                          <p:stCondLst>
                                            <p:cond delay="999"/>
                                          </p:stCondLst>
                                        </p:cTn>
                                        <p:tgtEl>
                                          <p:spTgt spid="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7"/>
                                        </p:tgtEl>
                                      </p:cBhvr>
                                    </p:animEffect>
                                    <p:set>
                                      <p:cBhvr>
                                        <p:cTn id="33"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609600"/>
          </a:xfrm>
        </p:spPr>
        <p:txBody>
          <a:bodyPr/>
          <a:lstStyle/>
          <a:p>
            <a:r>
              <a:rPr lang="en-US" altLang="en-US" smtClean="0">
                <a:latin typeface="Times New Roman" panose="02020603050405020304" pitchFamily="18" charset="0"/>
                <a:ea typeface="ＭＳ Ｐゴシック" panose="020B0600070205080204" pitchFamily="34" charset="-128"/>
              </a:rPr>
              <a:t>Glory</a:t>
            </a:r>
          </a:p>
        </p:txBody>
      </p:sp>
      <p:sp>
        <p:nvSpPr>
          <p:cNvPr id="6147" name="Content Placeholder 2"/>
          <p:cNvSpPr>
            <a:spLocks noGrp="1"/>
          </p:cNvSpPr>
          <p:nvPr>
            <p:ph idx="1"/>
          </p:nvPr>
        </p:nvSpPr>
        <p:spPr/>
        <p:txBody>
          <a:bodyPr/>
          <a:lstStyle/>
          <a:p>
            <a:endParaRPr lang="en-CA" altLang="en-US" smtClean="0">
              <a:latin typeface="Times New Roman" panose="02020603050405020304" pitchFamily="18" charset="0"/>
              <a:ea typeface="ＭＳ Ｐゴシック" panose="020B0600070205080204" pitchFamily="34" charset="-128"/>
            </a:endParaRP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6413"/>
            <a:ext cx="91440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4953000"/>
            <a:ext cx="12525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1066800" y="685800"/>
            <a:ext cx="7162800" cy="914400"/>
          </a:xfrm>
          <a:prstGeom prst="wedgeRectCallout">
            <a:avLst>
              <a:gd name="adj1" fmla="val -11755"/>
              <a:gd name="adj2" fmla="val 30755"/>
            </a:avLst>
          </a:prstGeom>
          <a:solidFill>
            <a:srgbClr val="CCFFCC"/>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5000"/>
              </a:lnSpc>
              <a:spcBef>
                <a:spcPct val="0"/>
              </a:spcBef>
              <a:buClrTx/>
              <a:buFontTx/>
              <a:buNone/>
            </a:pPr>
            <a:r>
              <a:rPr kumimoji="0" lang="en-US" altLang="en-US" sz="3200">
                <a:latin typeface="Times New Roman" panose="02020603050405020304" pitchFamily="18" charset="0"/>
                <a:cs typeface="Arial" panose="020B0604020202020204" pitchFamily="34" charset="0"/>
              </a:rPr>
              <a:t>The Renaissance inspired new possibilities for power &amp; prestige </a:t>
            </a:r>
          </a:p>
        </p:txBody>
      </p:sp>
      <p:sp>
        <p:nvSpPr>
          <p:cNvPr id="7" name="Rectangular Callout 6"/>
          <p:cNvSpPr>
            <a:spLocks noChangeArrowheads="1"/>
          </p:cNvSpPr>
          <p:nvPr/>
        </p:nvSpPr>
        <p:spPr bwMode="auto">
          <a:xfrm>
            <a:off x="2743200" y="5562600"/>
            <a:ext cx="6324600" cy="1219200"/>
          </a:xfrm>
          <a:prstGeom prst="wedgeRectCallout">
            <a:avLst>
              <a:gd name="adj1" fmla="val -11755"/>
              <a:gd name="adj2" fmla="val 30755"/>
            </a:avLst>
          </a:prstGeom>
          <a:solidFill>
            <a:srgbClr val="FFFFCC"/>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Exploration presented Europeans </a:t>
            </a:r>
            <a:br>
              <a:rPr kumimoji="0" lang="en-US" altLang="en-US" sz="3200">
                <a:latin typeface="Times New Roman" panose="02020603050405020304" pitchFamily="18" charset="0"/>
                <a:cs typeface="Arial" panose="020B0604020202020204" pitchFamily="34" charset="0"/>
              </a:rPr>
            </a:br>
            <a:r>
              <a:rPr kumimoji="0" lang="en-US" altLang="en-US" sz="3200">
                <a:latin typeface="Times New Roman" panose="02020603050405020304" pitchFamily="18" charset="0"/>
                <a:cs typeface="Arial" panose="020B0604020202020204" pitchFamily="34" charset="0"/>
              </a:rPr>
              <a:t>the opportunity to rise from poverty </a:t>
            </a:r>
            <a:br>
              <a:rPr kumimoji="0" lang="en-US" altLang="en-US" sz="3200">
                <a:latin typeface="Times New Roman" panose="02020603050405020304" pitchFamily="18" charset="0"/>
                <a:cs typeface="Arial" panose="020B0604020202020204" pitchFamily="34" charset="0"/>
              </a:rPr>
            </a:br>
            <a:r>
              <a:rPr kumimoji="0" lang="en-US" altLang="en-US" sz="3200">
                <a:latin typeface="Times New Roman" panose="02020603050405020304" pitchFamily="18" charset="0"/>
                <a:cs typeface="Arial" panose="020B0604020202020204" pitchFamily="34" charset="0"/>
              </a:rPr>
              <a:t>and gain fame, fortune, &amp; status </a:t>
            </a:r>
          </a:p>
        </p:txBody>
      </p:sp>
      <p:sp>
        <p:nvSpPr>
          <p:cNvPr id="8" name="Rectangular Callout 7"/>
          <p:cNvSpPr>
            <a:spLocks noChangeArrowheads="1"/>
          </p:cNvSpPr>
          <p:nvPr/>
        </p:nvSpPr>
        <p:spPr bwMode="auto">
          <a:xfrm>
            <a:off x="457200" y="609600"/>
            <a:ext cx="7924800" cy="1219200"/>
          </a:xfrm>
          <a:prstGeom prst="wedgeRectCallout">
            <a:avLst>
              <a:gd name="adj1" fmla="val -11755"/>
              <a:gd name="adj2" fmla="val 30755"/>
            </a:avLst>
          </a:prstGeom>
          <a:solidFill>
            <a:srgbClr val="CCCCFF"/>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Kings who sponsored voyages of exploration gained overseas colonies, new sources of wealth for their nation, &amp; increased power</a:t>
            </a:r>
          </a:p>
        </p:txBody>
      </p:sp>
      <p:pic>
        <p:nvPicPr>
          <p:cNvPr id="52226" name="Picture 2" descr="Columbus_Taking_Possession.jpg image by rauur343"/>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76200" y="3581400"/>
            <a:ext cx="25908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2226"/>
                                        </p:tgtEl>
                                        <p:attrNameLst>
                                          <p:attrName>style.visibility</p:attrName>
                                        </p:attrNameLst>
                                      </p:cBhvr>
                                      <p:to>
                                        <p:strVal val="visible"/>
                                      </p:to>
                                    </p:set>
                                    <p:animEffect transition="in" filter="fade">
                                      <p:cBhvr>
                                        <p:cTn id="10" dur="1000"/>
                                        <p:tgtEl>
                                          <p:spTgt spid="522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xit" presetSubtype="0" fill="hold" grpId="0" nodeType="withEffect">
                                  <p:stCondLst>
                                    <p:cond delay="0"/>
                                  </p:stCondLst>
                                  <p:childTnLst>
                                    <p:animEffect transition="out" filter="fade">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609600"/>
          </a:xfrm>
        </p:spPr>
        <p:txBody>
          <a:bodyPr/>
          <a:lstStyle/>
          <a:p>
            <a:r>
              <a:rPr lang="en-US" altLang="en-US" smtClean="0">
                <a:latin typeface="Times New Roman" panose="02020603050405020304" pitchFamily="18" charset="0"/>
                <a:ea typeface="ＭＳ Ｐゴシック" panose="020B0600070205080204" pitchFamily="34" charset="-128"/>
              </a:rPr>
              <a:t>God</a:t>
            </a:r>
          </a:p>
        </p:txBody>
      </p:sp>
      <p:sp>
        <p:nvSpPr>
          <p:cNvPr id="7171" name="Content Placeholder 2"/>
          <p:cNvSpPr>
            <a:spLocks noGrp="1"/>
          </p:cNvSpPr>
          <p:nvPr>
            <p:ph idx="1"/>
          </p:nvPr>
        </p:nvSpPr>
        <p:spPr/>
        <p:txBody>
          <a:bodyPr/>
          <a:lstStyle/>
          <a:p>
            <a:endParaRPr lang="en-CA" altLang="en-US" smtClean="0">
              <a:latin typeface="Times New Roman" panose="02020603050405020304" pitchFamily="18" charset="0"/>
              <a:ea typeface="ＭＳ Ｐゴシック" panose="020B0600070205080204" pitchFamily="34" charset="-128"/>
            </a:endParaRPr>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6413"/>
            <a:ext cx="91440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4953000"/>
            <a:ext cx="12525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ular Callout 5"/>
          <p:cNvSpPr>
            <a:spLocks noChangeArrowheads="1"/>
          </p:cNvSpPr>
          <p:nvPr/>
        </p:nvSpPr>
        <p:spPr bwMode="auto">
          <a:xfrm>
            <a:off x="914400" y="533400"/>
            <a:ext cx="7315200" cy="1219200"/>
          </a:xfrm>
          <a:prstGeom prst="wedgeRectCallout">
            <a:avLst>
              <a:gd name="adj1" fmla="val -11755"/>
              <a:gd name="adj2" fmla="val 30755"/>
            </a:avLst>
          </a:prstGeom>
          <a:solidFill>
            <a:srgbClr val="FFFFCC"/>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European</a:t>
            </a:r>
            <a:r>
              <a:rPr kumimoji="0" lang="en-US" altLang="en-US" sz="2000">
                <a:latin typeface="Times New Roman" panose="02020603050405020304" pitchFamily="18" charset="0"/>
                <a:cs typeface="Arial" panose="020B0604020202020204" pitchFamily="34" charset="0"/>
              </a:rPr>
              <a:t> </a:t>
            </a:r>
            <a:r>
              <a:rPr kumimoji="0" lang="en-US" altLang="en-US" sz="3200">
                <a:latin typeface="Times New Roman" panose="02020603050405020304" pitchFamily="18" charset="0"/>
                <a:cs typeface="Arial" panose="020B0604020202020204" pitchFamily="34" charset="0"/>
              </a:rPr>
              <a:t>Christians, especially Catholics, wanted to stop the spread of Islam &amp; </a:t>
            </a:r>
            <a:br>
              <a:rPr kumimoji="0" lang="en-US" altLang="en-US" sz="3200">
                <a:latin typeface="Times New Roman" panose="02020603050405020304" pitchFamily="18" charset="0"/>
                <a:cs typeface="Arial" panose="020B0604020202020204" pitchFamily="34" charset="0"/>
              </a:rPr>
            </a:br>
            <a:r>
              <a:rPr kumimoji="0" lang="en-US" altLang="en-US" sz="3200">
                <a:latin typeface="Times New Roman" panose="02020603050405020304" pitchFamily="18" charset="0"/>
                <a:cs typeface="Arial" panose="020B0604020202020204" pitchFamily="34" charset="0"/>
              </a:rPr>
              <a:t>convert non-Christians to the faith </a:t>
            </a:r>
          </a:p>
        </p:txBody>
      </p:sp>
      <p:pic>
        <p:nvPicPr>
          <p:cNvPr id="7175" name="Picture 11" descr="3C14954U-Hennepin"/>
          <p:cNvPicPr>
            <a:picLocks noChangeAspect="1" noChangeArrowheads="1"/>
          </p:cNvPicPr>
          <p:nvPr/>
        </p:nvPicPr>
        <p:blipFill>
          <a:blip r:embed="rId5">
            <a:extLst>
              <a:ext uri="{28A0092B-C50C-407E-A947-70E740481C1C}">
                <a14:useLocalDpi xmlns:a14="http://schemas.microsoft.com/office/drawing/2010/main" val="0"/>
              </a:ext>
            </a:extLst>
          </a:blip>
          <a:srcRect r="25427"/>
          <a:stretch>
            <a:fillRect/>
          </a:stretch>
        </p:blipFill>
        <p:spPr bwMode="auto">
          <a:xfrm>
            <a:off x="5715000" y="4038600"/>
            <a:ext cx="3298825" cy="2743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6" name="Rectangle 8"/>
          <p:cNvSpPr>
            <a:spLocks noChangeArrowheads="1"/>
          </p:cNvSpPr>
          <p:nvPr/>
        </p:nvSpPr>
        <p:spPr bwMode="auto">
          <a:xfrm>
            <a:off x="152400" y="5113338"/>
            <a:ext cx="5410200" cy="1668462"/>
          </a:xfrm>
          <a:prstGeom prst="rect">
            <a:avLst/>
          </a:prstGeom>
          <a:solidFill>
            <a:srgbClr val="FFCCFF"/>
          </a:solidFill>
          <a:ln w="9525">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Explorers were encouraged to spread Christianity or bring missionaries who would focus only on conversions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6"/>
          <p:cNvSpPr>
            <a:spLocks noGrp="1"/>
          </p:cNvSpPr>
          <p:nvPr>
            <p:ph type="title"/>
          </p:nvPr>
        </p:nvSpPr>
        <p:spPr>
          <a:xfrm>
            <a:off x="0" y="0"/>
            <a:ext cx="9144000" cy="1143000"/>
          </a:xfrm>
        </p:spPr>
        <p:txBody>
          <a:bodyPr/>
          <a:lstStyle/>
          <a:p>
            <a:r>
              <a:rPr lang="en-US" altLang="en-US" smtClean="0">
                <a:ea typeface="ＭＳ Ｐゴシック" panose="020B0600070205080204" pitchFamily="34" charset="-128"/>
              </a:rPr>
              <a:t>The Age of Exploration</a:t>
            </a:r>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6413"/>
            <a:ext cx="91440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4953000"/>
            <a:ext cx="12525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txBox="1">
            <a:spLocks noChangeArrowheads="1"/>
          </p:cNvSpPr>
          <p:nvPr/>
        </p:nvSpPr>
        <p:spPr bwMode="auto">
          <a:xfrm>
            <a:off x="533400" y="76200"/>
            <a:ext cx="8001000" cy="1600200"/>
          </a:xfrm>
          <a:prstGeom prst="rect">
            <a:avLst/>
          </a:prstGeom>
          <a:solidFill>
            <a:schemeClr val="accent3"/>
          </a:solidFill>
          <a:ln w="9525">
            <a:solidFill>
              <a:schemeClr val="bg1"/>
            </a:solidFill>
            <a:miter lim="800000"/>
            <a:headEnd/>
            <a:tailEnd/>
          </a:ln>
        </p:spPr>
        <p:txBody>
          <a:bodyPr anchor="ctr"/>
          <a:lstStyle/>
          <a:p>
            <a:pPr algn="ctr">
              <a:lnSpc>
                <a:spcPct val="85000"/>
              </a:lnSpc>
              <a:defRPr/>
            </a:pPr>
            <a:r>
              <a:rPr kumimoji="1" lang="en-US" sz="4000" b="1" u="sng">
                <a:solidFill>
                  <a:srgbClr val="C00000"/>
                </a:solidFill>
                <a:effectLst>
                  <a:outerShdw blurRad="38100" dist="38100" dir="2700000" algn="tl">
                    <a:srgbClr val="C0C0C0"/>
                  </a:outerShdw>
                </a:effectLst>
                <a:cs typeface="Arial" charset="0"/>
              </a:rPr>
              <a:t>Means</a:t>
            </a:r>
            <a:r>
              <a:rPr kumimoji="1" lang="en-US" sz="4000">
                <a:solidFill>
                  <a:srgbClr val="C00000"/>
                </a:solidFill>
                <a:cs typeface="Arial" charset="0"/>
              </a:rPr>
              <a:t>: </a:t>
            </a:r>
            <a:br>
              <a:rPr kumimoji="1" lang="en-US" sz="4000">
                <a:solidFill>
                  <a:srgbClr val="C00000"/>
                </a:solidFill>
                <a:cs typeface="Arial" charset="0"/>
              </a:rPr>
            </a:br>
            <a:r>
              <a:rPr kumimoji="1" lang="en-US" sz="4000">
                <a:solidFill>
                  <a:srgbClr val="0000CC"/>
                </a:solidFill>
                <a:cs typeface="Arial" charset="0"/>
              </a:rPr>
              <a:t>How were explorers able to sail </a:t>
            </a:r>
            <a:br>
              <a:rPr kumimoji="1" lang="en-US" sz="4000">
                <a:solidFill>
                  <a:srgbClr val="0000CC"/>
                </a:solidFill>
                <a:cs typeface="Arial" charset="0"/>
              </a:rPr>
            </a:br>
            <a:r>
              <a:rPr kumimoji="1" lang="en-US" sz="4000">
                <a:solidFill>
                  <a:srgbClr val="0000CC"/>
                </a:solidFill>
                <a:cs typeface="Arial" charset="0"/>
              </a:rPr>
              <a:t>so far &amp; make it back again?</a:t>
            </a:r>
            <a:endParaRPr kumimoji="1" lang="en-US" sz="3200">
              <a:solidFill>
                <a:srgbClr val="0000CC"/>
              </a:solidFill>
              <a:cs typeface="Arial" charset="0"/>
            </a:endParaRPr>
          </a:p>
        </p:txBody>
      </p:sp>
      <p:sp>
        <p:nvSpPr>
          <p:cNvPr id="16" name="Rectangular Callout 15"/>
          <p:cNvSpPr>
            <a:spLocks noChangeArrowheads="1"/>
          </p:cNvSpPr>
          <p:nvPr/>
        </p:nvSpPr>
        <p:spPr bwMode="auto">
          <a:xfrm>
            <a:off x="457200" y="5867400"/>
            <a:ext cx="8229600" cy="914400"/>
          </a:xfrm>
          <a:prstGeom prst="wedgeRectCallout">
            <a:avLst>
              <a:gd name="adj1" fmla="val -11755"/>
              <a:gd name="adj2" fmla="val 30755"/>
            </a:avLst>
          </a:prstGeom>
          <a:solidFill>
            <a:srgbClr val="FFFFCC"/>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Before the Renaissance, sailors did not have the technology to sail very far from Europe &amp; return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27200"/>
            <a:ext cx="91440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3086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itle 1"/>
          <p:cNvSpPr>
            <a:spLocks noGrp="1"/>
          </p:cNvSpPr>
          <p:nvPr>
            <p:ph type="title"/>
          </p:nvPr>
        </p:nvSpPr>
        <p:spPr>
          <a:xfrm>
            <a:off x="0" y="0"/>
            <a:ext cx="9144000" cy="609600"/>
          </a:xfrm>
        </p:spPr>
        <p:txBody>
          <a:bodyPr/>
          <a:lstStyle/>
          <a:p>
            <a:r>
              <a:rPr lang="en-US" altLang="en-US" smtClean="0">
                <a:latin typeface="Times New Roman" panose="02020603050405020304" pitchFamily="18" charset="0"/>
                <a:ea typeface="ＭＳ Ｐゴシック" panose="020B0600070205080204" pitchFamily="34" charset="-128"/>
              </a:rPr>
              <a:t>Navigation</a:t>
            </a:r>
          </a:p>
        </p:txBody>
      </p:sp>
      <p:sp>
        <p:nvSpPr>
          <p:cNvPr id="9221" name="Rectangular Callout 7"/>
          <p:cNvSpPr>
            <a:spLocks noChangeArrowheads="1"/>
          </p:cNvSpPr>
          <p:nvPr/>
        </p:nvSpPr>
        <p:spPr bwMode="auto">
          <a:xfrm>
            <a:off x="152400" y="762000"/>
            <a:ext cx="8839200" cy="838200"/>
          </a:xfrm>
          <a:prstGeom prst="wedgeRectCallout">
            <a:avLst>
              <a:gd name="adj1" fmla="val -11755"/>
              <a:gd name="adj2" fmla="val 30755"/>
            </a:avLst>
          </a:prstGeom>
          <a:solidFill>
            <a:srgbClr val="CCCCFF"/>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Trade &amp; cultural diffusion during the Renaissance introduced new navigation techniques to Europeans </a:t>
            </a:r>
          </a:p>
        </p:txBody>
      </p:sp>
      <p:sp>
        <p:nvSpPr>
          <p:cNvPr id="9" name="Rectangle 8"/>
          <p:cNvSpPr>
            <a:spLocks noChangeArrowheads="1"/>
          </p:cNvSpPr>
          <p:nvPr/>
        </p:nvSpPr>
        <p:spPr bwMode="auto">
          <a:xfrm>
            <a:off x="76200" y="5978525"/>
            <a:ext cx="4343400" cy="879475"/>
          </a:xfrm>
          <a:prstGeom prst="rect">
            <a:avLst/>
          </a:prstGeom>
          <a:solidFill>
            <a:srgbClr val="FFFFCC"/>
          </a:solidFill>
          <a:ln w="9525">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Magnetic compass made sailing more accurate</a:t>
            </a:r>
          </a:p>
        </p:txBody>
      </p:sp>
      <p:pic>
        <p:nvPicPr>
          <p:cNvPr id="108546" name="Picture 2" descr="File:Brújula azimutal española s.XVIII (M.A.N. Madrid) 0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752600"/>
            <a:ext cx="35052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2590800" y="5943600"/>
            <a:ext cx="3657600" cy="890588"/>
          </a:xfrm>
          <a:prstGeom prst="rect">
            <a:avLst/>
          </a:prstGeom>
          <a:solidFill>
            <a:srgbClr val="FFCCFF"/>
          </a:solidFill>
          <a:ln w="9525">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15000"/>
              </a:spcBef>
              <a:buClrTx/>
              <a:buFontTx/>
              <a:buNone/>
            </a:pPr>
            <a:r>
              <a:rPr kumimoji="0" lang="en-US" altLang="en-US" sz="3200">
                <a:latin typeface="Times New Roman" panose="02020603050405020304" pitchFamily="18" charset="0"/>
                <a:cs typeface="Arial" panose="020B0604020202020204" pitchFamily="34" charset="0"/>
              </a:rPr>
              <a:t>Astrolabe used stars to show direction</a:t>
            </a:r>
          </a:p>
        </p:txBody>
      </p:sp>
      <p:pic>
        <p:nvPicPr>
          <p:cNvPr id="108548" name="Picture 4" descr="File:Astrolabe (PS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1828800"/>
            <a:ext cx="6324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3886200" y="5943600"/>
            <a:ext cx="5181600" cy="879475"/>
          </a:xfrm>
          <a:prstGeom prst="rect">
            <a:avLst/>
          </a:prstGeom>
          <a:solidFill>
            <a:srgbClr val="CCFFCC"/>
          </a:solidFill>
          <a:ln w="9525">
            <a:solidFill>
              <a:schemeClr val="tx1"/>
            </a:solidFill>
            <a:miter lim="800000"/>
            <a:headEnd/>
            <a:tailEnd/>
          </a:ln>
        </p:spPr>
        <p:txBody>
          <a:bodyPr>
            <a:spAutoFit/>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15000"/>
              </a:spcBef>
              <a:buClrTx/>
              <a:buFontTx/>
              <a:buNone/>
            </a:pPr>
            <a:r>
              <a:rPr kumimoji="0" lang="en-US" altLang="en-US" sz="3200">
                <a:latin typeface="Times New Roman" panose="02020603050405020304" pitchFamily="18" charset="0"/>
                <a:cs typeface="Arial" panose="020B0604020202020204" pitchFamily="34" charset="0"/>
              </a:rPr>
              <a:t>Maps were more accurate and used longitude &amp; latitude</a:t>
            </a:r>
          </a:p>
        </p:txBody>
      </p:sp>
      <p:pic>
        <p:nvPicPr>
          <p:cNvPr id="108550" name="Picture 6" descr="http://www.geographyalltheway.com/ks3_geography/maps_atlases/imagesetc/latitudelongitud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1900" y="2895600"/>
            <a:ext cx="54483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8546"/>
                                        </p:tgtEl>
                                        <p:attrNameLst>
                                          <p:attrName>style.visibility</p:attrName>
                                        </p:attrNameLst>
                                      </p:cBhvr>
                                      <p:to>
                                        <p:strVal val="visible"/>
                                      </p:to>
                                    </p:set>
                                    <p:animEffect transition="in" filter="fade">
                                      <p:cBhvr>
                                        <p:cTn id="10" dur="1000"/>
                                        <p:tgtEl>
                                          <p:spTgt spid="1085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1000"/>
                                        <p:tgtEl>
                                          <p:spTgt spid="108546"/>
                                        </p:tgtEl>
                                      </p:cBhvr>
                                    </p:animEffect>
                                    <p:set>
                                      <p:cBhvr>
                                        <p:cTn id="15" dur="1" fill="hold">
                                          <p:stCondLst>
                                            <p:cond delay="999"/>
                                          </p:stCondLst>
                                        </p:cTn>
                                        <p:tgtEl>
                                          <p:spTgt spid="108546"/>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1000"/>
                                        <p:tgtEl>
                                          <p:spTgt spid="9"/>
                                        </p:tgtEl>
                                      </p:cBhvr>
                                    </p:animEffect>
                                    <p:set>
                                      <p:cBhvr>
                                        <p:cTn id="20" dur="1" fill="hold">
                                          <p:stCondLst>
                                            <p:cond delay="9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08548"/>
                                        </p:tgtEl>
                                        <p:attrNameLst>
                                          <p:attrName>style.visibility</p:attrName>
                                        </p:attrNameLst>
                                      </p:cBhvr>
                                      <p:to>
                                        <p:strVal val="visible"/>
                                      </p:to>
                                    </p:set>
                                    <p:animEffect transition="in" filter="fade">
                                      <p:cBhvr>
                                        <p:cTn id="26" dur="1000"/>
                                        <p:tgtEl>
                                          <p:spTgt spid="10854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grpId="1" nodeType="clickEffect">
                                  <p:stCondLst>
                                    <p:cond delay="0"/>
                                  </p:stCondLst>
                                  <p:childTnLst>
                                    <p:animEffect transition="out" filter="fade">
                                      <p:cBhvr>
                                        <p:cTn id="30" dur="1000"/>
                                        <p:tgtEl>
                                          <p:spTgt spid="13"/>
                                        </p:tgtEl>
                                      </p:cBhvr>
                                    </p:animEffect>
                                    <p:set>
                                      <p:cBhvr>
                                        <p:cTn id="31" dur="1" fill="hold">
                                          <p:stCondLst>
                                            <p:cond delay="999"/>
                                          </p:stCondLst>
                                        </p:cTn>
                                        <p:tgtEl>
                                          <p:spTgt spid="1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108548"/>
                                        </p:tgtEl>
                                      </p:cBhvr>
                                    </p:animEffect>
                                    <p:set>
                                      <p:cBhvr>
                                        <p:cTn id="34" dur="1" fill="hold">
                                          <p:stCondLst>
                                            <p:cond delay="999"/>
                                          </p:stCondLst>
                                        </p:cTn>
                                        <p:tgtEl>
                                          <p:spTgt spid="108548"/>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08550"/>
                                        </p:tgtEl>
                                        <p:attrNameLst>
                                          <p:attrName>style.visibility</p:attrName>
                                        </p:attrNameLst>
                                      </p:cBhvr>
                                      <p:to>
                                        <p:strVal val="visible"/>
                                      </p:to>
                                    </p:set>
                                    <p:animEffect transition="in" filter="fade">
                                      <p:cBhvr>
                                        <p:cTn id="40" dur="1000"/>
                                        <p:tgtEl>
                                          <p:spTgt spid="108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4953000"/>
            <a:ext cx="12525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ular Callout 5"/>
          <p:cNvSpPr>
            <a:spLocks noChangeArrowheads="1"/>
          </p:cNvSpPr>
          <p:nvPr/>
        </p:nvSpPr>
        <p:spPr bwMode="auto">
          <a:xfrm>
            <a:off x="685800" y="76200"/>
            <a:ext cx="7924800" cy="1295400"/>
          </a:xfrm>
          <a:prstGeom prst="wedgeRectCallout">
            <a:avLst>
              <a:gd name="adj1" fmla="val -11755"/>
              <a:gd name="adj2" fmla="val 30755"/>
            </a:avLst>
          </a:prstGeom>
          <a:solidFill>
            <a:srgbClr val="FFFFCC"/>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European shipbuilders built a better ship; </a:t>
            </a:r>
            <a:br>
              <a:rPr kumimoji="0" lang="en-US" altLang="en-US" sz="3200">
                <a:latin typeface="Times New Roman" panose="02020603050405020304" pitchFamily="18" charset="0"/>
                <a:cs typeface="Arial" panose="020B0604020202020204" pitchFamily="34" charset="0"/>
              </a:rPr>
            </a:br>
            <a:r>
              <a:rPr kumimoji="0" lang="en-US" altLang="en-US" sz="3200">
                <a:latin typeface="Times New Roman" panose="02020603050405020304" pitchFamily="18" charset="0"/>
                <a:cs typeface="Arial" panose="020B0604020202020204" pitchFamily="34" charset="0"/>
              </a:rPr>
              <a:t>The caravel was a strong ship that could travel in the open seas &amp; in shallow water</a:t>
            </a: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86756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ular Callout 8"/>
          <p:cNvSpPr>
            <a:spLocks noChangeArrowheads="1"/>
          </p:cNvSpPr>
          <p:nvPr/>
        </p:nvSpPr>
        <p:spPr bwMode="auto">
          <a:xfrm>
            <a:off x="6019800" y="1447800"/>
            <a:ext cx="3048000" cy="1981200"/>
          </a:xfrm>
          <a:prstGeom prst="wedgeRectCallout">
            <a:avLst>
              <a:gd name="adj1" fmla="val 11389"/>
              <a:gd name="adj2" fmla="val 13338"/>
            </a:avLst>
          </a:prstGeom>
          <a:solidFill>
            <a:srgbClr val="CCFFCC"/>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Caravels had triangular lateen sails that allowed ships to sail  against the wind </a:t>
            </a:r>
          </a:p>
        </p:txBody>
      </p:sp>
      <p:sp>
        <p:nvSpPr>
          <p:cNvPr id="10" name="Rectangular Callout 9"/>
          <p:cNvSpPr>
            <a:spLocks noChangeArrowheads="1"/>
          </p:cNvSpPr>
          <p:nvPr/>
        </p:nvSpPr>
        <p:spPr bwMode="auto">
          <a:xfrm>
            <a:off x="6096000" y="5105400"/>
            <a:ext cx="2971800" cy="1676400"/>
          </a:xfrm>
          <a:prstGeom prst="wedgeRectCallout">
            <a:avLst>
              <a:gd name="adj1" fmla="val 11389"/>
              <a:gd name="adj2" fmla="val 13338"/>
            </a:avLst>
          </a:prstGeom>
          <a:solidFill>
            <a:srgbClr val="CCCCFF"/>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A moveable rudder made the caravel more maneuverable </a:t>
            </a:r>
          </a:p>
        </p:txBody>
      </p:sp>
      <p:sp>
        <p:nvSpPr>
          <p:cNvPr id="11" name="Rectangular Callout 10"/>
          <p:cNvSpPr>
            <a:spLocks noChangeArrowheads="1"/>
          </p:cNvSpPr>
          <p:nvPr/>
        </p:nvSpPr>
        <p:spPr bwMode="auto">
          <a:xfrm>
            <a:off x="2133600" y="5791200"/>
            <a:ext cx="3810000" cy="838200"/>
          </a:xfrm>
          <a:prstGeom prst="wedgeRectCallout">
            <a:avLst>
              <a:gd name="adj1" fmla="val 11389"/>
              <a:gd name="adj2" fmla="val 13338"/>
            </a:avLst>
          </a:prstGeom>
          <a:solidFill>
            <a:srgbClr val="FFCC99"/>
          </a:solidFill>
          <a:ln w="9525">
            <a:solidFill>
              <a:schemeClr val="tx1"/>
            </a:solidFill>
            <a:round/>
            <a:headEnd/>
            <a:tailEnd/>
          </a:ln>
        </p:spPr>
        <p:txBody>
          <a:bodyP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0"/>
              </a:spcBef>
              <a:buClrTx/>
              <a:buFontTx/>
              <a:buNone/>
            </a:pPr>
            <a:r>
              <a:rPr kumimoji="0" lang="en-US" altLang="en-US" sz="3200">
                <a:latin typeface="Times New Roman" panose="02020603050405020304" pitchFamily="18" charset="0"/>
                <a:cs typeface="Arial" panose="020B0604020202020204" pitchFamily="34" charset="0"/>
              </a:rPr>
              <a:t>Cannons &amp; rifles </a:t>
            </a:r>
            <a:br>
              <a:rPr kumimoji="0" lang="en-US" altLang="en-US" sz="3200">
                <a:latin typeface="Times New Roman" panose="02020603050405020304" pitchFamily="18" charset="0"/>
                <a:cs typeface="Arial" panose="020B0604020202020204" pitchFamily="34" charset="0"/>
              </a:rPr>
            </a:br>
            <a:r>
              <a:rPr kumimoji="0" lang="en-US" altLang="en-US" sz="3200">
                <a:latin typeface="Times New Roman" panose="02020603050405020304" pitchFamily="18" charset="0"/>
                <a:cs typeface="Arial" panose="020B0604020202020204" pitchFamily="34" charset="0"/>
              </a:rPr>
              <a:t>gave ships protection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6"/>
          <p:cNvSpPr>
            <a:spLocks noGrp="1"/>
          </p:cNvSpPr>
          <p:nvPr>
            <p:ph type="title"/>
          </p:nvPr>
        </p:nvSpPr>
        <p:spPr>
          <a:xfrm>
            <a:off x="0" y="0"/>
            <a:ext cx="9144000" cy="1143000"/>
          </a:xfrm>
        </p:spPr>
        <p:txBody>
          <a:bodyPr/>
          <a:lstStyle/>
          <a:p>
            <a:r>
              <a:rPr lang="en-US" altLang="en-US" smtClean="0">
                <a:ea typeface="ＭＳ Ｐゴシック" panose="020B0600070205080204" pitchFamily="34" charset="-128"/>
              </a:rPr>
              <a:t>The Age of Exploration</a:t>
            </a:r>
          </a:p>
        </p:txBody>
      </p:sp>
      <p:sp>
        <p:nvSpPr>
          <p:cNvPr id="15" name="Rectangle 2"/>
          <p:cNvSpPr txBox="1">
            <a:spLocks noChangeArrowheads="1"/>
          </p:cNvSpPr>
          <p:nvPr/>
        </p:nvSpPr>
        <p:spPr bwMode="auto">
          <a:xfrm>
            <a:off x="0" y="76200"/>
            <a:ext cx="9144000" cy="1600200"/>
          </a:xfrm>
          <a:prstGeom prst="rect">
            <a:avLst/>
          </a:prstGeom>
          <a:solidFill>
            <a:schemeClr val="bg1"/>
          </a:solidFill>
          <a:ln w="9525">
            <a:solidFill>
              <a:schemeClr val="bg1"/>
            </a:solidFill>
            <a:miter lim="800000"/>
            <a:headEnd/>
            <a:tailEnd/>
          </a:ln>
        </p:spPr>
        <p:txBody>
          <a:bodyPr anchor="ctr"/>
          <a:lstStyle>
            <a:lvl1pPr eaLnBrk="0" hangingPunct="0">
              <a:spcBef>
                <a:spcPct val="20000"/>
              </a:spcBef>
              <a:buClr>
                <a:schemeClr val="accent1"/>
              </a:buClr>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kumimoji="1"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kumimoji="1"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5000"/>
              </a:lnSpc>
              <a:spcBef>
                <a:spcPct val="0"/>
              </a:spcBef>
              <a:buClrTx/>
              <a:buFontTx/>
              <a:buNone/>
            </a:pPr>
            <a:r>
              <a:rPr lang="en-US" altLang="en-US" sz="3800">
                <a:solidFill>
                  <a:srgbClr val="C00000"/>
                </a:solidFill>
                <a:latin typeface="Times New Roman" panose="02020603050405020304" pitchFamily="18" charset="0"/>
                <a:cs typeface="Arial" panose="020B0604020202020204" pitchFamily="34" charset="0"/>
              </a:rPr>
              <a:t>Who were the explorers, where did they go, &amp; how did they change world history?</a:t>
            </a:r>
            <a:endParaRPr lang="en-US" altLang="en-US" sz="3800">
              <a:solidFill>
                <a:srgbClr val="0000CC"/>
              </a:solidFill>
              <a:latin typeface="Times New Roman" panose="02020603050405020304" pitchFamily="18" charset="0"/>
              <a:cs typeface="Arial" panose="020B0604020202020204" pitchFamily="34" charset="0"/>
            </a:endParaRP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953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Baggett Theme">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Baggett Theme</Template>
  <TotalTime>2991</TotalTime>
  <Words>1687</Words>
  <Application>Microsoft Office PowerPoint</Application>
  <PresentationFormat>On-screen Show (4:3)</PresentationFormat>
  <Paragraphs>108</Paragraphs>
  <Slides>26</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Times New Roman</vt:lpstr>
      <vt:lpstr>ＭＳ Ｐゴシック</vt:lpstr>
      <vt:lpstr>Arial</vt:lpstr>
      <vt:lpstr>Calibri</vt:lpstr>
      <vt:lpstr>Wingdings</vt:lpstr>
      <vt:lpstr>Baggett Theme</vt:lpstr>
      <vt:lpstr>PowerPoint Presentation</vt:lpstr>
      <vt:lpstr>PowerPoint Presentation</vt:lpstr>
      <vt:lpstr>Gold (Money)</vt:lpstr>
      <vt:lpstr>Glory</vt:lpstr>
      <vt:lpstr>God</vt:lpstr>
      <vt:lpstr>The Age of Exploration</vt:lpstr>
      <vt:lpstr>Navigation</vt:lpstr>
      <vt:lpstr>PowerPoint Presentation</vt:lpstr>
      <vt:lpstr>The Age of Exploration</vt:lpstr>
      <vt:lpstr>PowerPoint Presentation</vt:lpstr>
      <vt:lpstr>Early Exploration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Company>Fairfax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Exploration</dc:title>
  <dc:creator>FCPS</dc:creator>
  <cp:lastModifiedBy>Thomas Trone, Jr.</cp:lastModifiedBy>
  <cp:revision>137</cp:revision>
  <dcterms:created xsi:type="dcterms:W3CDTF">2000-10-03T01:39:35Z</dcterms:created>
  <dcterms:modified xsi:type="dcterms:W3CDTF">2017-03-30T14:08:39Z</dcterms:modified>
</cp:coreProperties>
</file>